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65" r:id="rId3"/>
    <p:sldId id="266" r:id="rId4"/>
    <p:sldId id="267" r:id="rId5"/>
    <p:sldId id="260" r:id="rId6"/>
    <p:sldId id="276" r:id="rId7"/>
    <p:sldId id="277" r:id="rId8"/>
    <p:sldId id="278" r:id="rId9"/>
    <p:sldId id="279" r:id="rId10"/>
    <p:sldId id="261" r:id="rId11"/>
    <p:sldId id="258" r:id="rId12"/>
    <p:sldId id="268" r:id="rId13"/>
    <p:sldId id="269" r:id="rId14"/>
    <p:sldId id="270" r:id="rId15"/>
    <p:sldId id="259" r:id="rId16"/>
    <p:sldId id="271" r:id="rId17"/>
    <p:sldId id="272" r:id="rId18"/>
    <p:sldId id="273" r:id="rId19"/>
    <p:sldId id="274" r:id="rId20"/>
    <p:sldId id="275" r:id="rId21"/>
    <p:sldId id="262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3DC43F-1BBD-4383-969B-F55EAAEF912E}" type="datetimeFigureOut">
              <a:rPr lang="en-US" smtClean="0"/>
              <a:t>10/24/2016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CBE1F-CD5E-4936-9552-86600B77FDC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60538" y="690563"/>
            <a:ext cx="2824162" cy="21177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07140" y="2841777"/>
            <a:ext cx="6702309" cy="5524423"/>
          </a:xfrm>
        </p:spPr>
        <p:txBody>
          <a:bodyPr>
            <a:noAutofit/>
          </a:bodyPr>
          <a:lstStyle/>
          <a:p>
            <a:pPr marL="141361" indent="-141361"/>
            <a:endParaRPr lang="id-ID" sz="11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2D2BC7-F498-4854-8C86-694C8240B065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60538" y="690563"/>
            <a:ext cx="2824162" cy="21177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07140" y="2841777"/>
            <a:ext cx="6702309" cy="5524423"/>
          </a:xfrm>
        </p:spPr>
        <p:txBody>
          <a:bodyPr>
            <a:noAutofit/>
          </a:bodyPr>
          <a:lstStyle/>
          <a:p>
            <a:pPr marL="141361" indent="-141361"/>
            <a:endParaRPr lang="id-ID" sz="11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2D2BC7-F498-4854-8C86-694C8240B065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60538" y="690563"/>
            <a:ext cx="2824162" cy="21177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07140" y="2841777"/>
            <a:ext cx="6702309" cy="5524423"/>
          </a:xfrm>
        </p:spPr>
        <p:txBody>
          <a:bodyPr>
            <a:noAutofit/>
          </a:bodyPr>
          <a:lstStyle/>
          <a:p>
            <a:pPr marL="141361" indent="-141361"/>
            <a:endParaRPr lang="id-ID" sz="11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2D2BC7-F498-4854-8C86-694C8240B065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60538" y="690563"/>
            <a:ext cx="2824162" cy="21177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07140" y="2841777"/>
            <a:ext cx="6702309" cy="5524423"/>
          </a:xfrm>
        </p:spPr>
        <p:txBody>
          <a:bodyPr>
            <a:noAutofit/>
          </a:bodyPr>
          <a:lstStyle/>
          <a:p>
            <a:pPr marL="141361" indent="-141361"/>
            <a:endParaRPr lang="id-ID" sz="11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2D2BC7-F498-4854-8C86-694C8240B065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60538" y="690563"/>
            <a:ext cx="2824162" cy="21177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07140" y="2841777"/>
            <a:ext cx="6702309" cy="5524423"/>
          </a:xfrm>
        </p:spPr>
        <p:txBody>
          <a:bodyPr>
            <a:noAutofit/>
          </a:bodyPr>
          <a:lstStyle/>
          <a:p>
            <a:pPr marL="141361" indent="-141361"/>
            <a:endParaRPr lang="id-ID" sz="11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2D2BC7-F498-4854-8C86-694C8240B065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6F57-3963-4709-BEC5-BF705275FB16}" type="datetimeFigureOut">
              <a:rPr lang="en-US" smtClean="0"/>
              <a:t>10/24/2016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B9BC3-4391-4CBE-9637-7546310FF9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6F57-3963-4709-BEC5-BF705275FB16}" type="datetimeFigureOut">
              <a:rPr lang="en-US" smtClean="0"/>
              <a:t>10/24/2016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B9BC3-4391-4CBE-9637-7546310FF9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6F57-3963-4709-BEC5-BF705275FB16}" type="datetimeFigureOut">
              <a:rPr lang="en-US" smtClean="0"/>
              <a:t>10/24/2016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B9BC3-4391-4CBE-9637-7546310FF9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6F57-3963-4709-BEC5-BF705275FB16}" type="datetimeFigureOut">
              <a:rPr lang="en-US" smtClean="0"/>
              <a:t>10/24/2016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B9BC3-4391-4CBE-9637-7546310FF9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6F57-3963-4709-BEC5-BF705275FB16}" type="datetimeFigureOut">
              <a:rPr lang="en-US" smtClean="0"/>
              <a:t>10/24/2016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B9BC3-4391-4CBE-9637-7546310FF9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6F57-3963-4709-BEC5-BF705275FB16}" type="datetimeFigureOut">
              <a:rPr lang="en-US" smtClean="0"/>
              <a:t>10/24/2016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B9BC3-4391-4CBE-9637-7546310FF9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6F57-3963-4709-BEC5-BF705275FB16}" type="datetimeFigureOut">
              <a:rPr lang="en-US" smtClean="0"/>
              <a:t>10/24/2016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B9BC3-4391-4CBE-9637-7546310FF9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6F57-3963-4709-BEC5-BF705275FB16}" type="datetimeFigureOut">
              <a:rPr lang="en-US" smtClean="0"/>
              <a:t>10/24/2016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B9BC3-4391-4CBE-9637-7546310FF9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6F57-3963-4709-BEC5-BF705275FB16}" type="datetimeFigureOut">
              <a:rPr lang="en-US" smtClean="0"/>
              <a:t>10/24/2016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B9BC3-4391-4CBE-9637-7546310FF9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6F57-3963-4709-BEC5-BF705275FB16}" type="datetimeFigureOut">
              <a:rPr lang="en-US" smtClean="0"/>
              <a:t>10/24/2016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B9BC3-4391-4CBE-9637-7546310FF9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6F57-3963-4709-BEC5-BF705275FB16}" type="datetimeFigureOut">
              <a:rPr lang="en-US" smtClean="0"/>
              <a:t>10/24/2016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B9BC3-4391-4CBE-9637-7546310FF9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36F57-3963-4709-BEC5-BF705275FB16}" type="datetimeFigureOut">
              <a:rPr lang="en-US" smtClean="0"/>
              <a:t>10/24/2016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FB9BC3-4391-4CBE-9637-7546310FF94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300960" y="609600"/>
            <a:ext cx="6700039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GEOTHERMAL ENERGY DEVELOPMENT STRATEGY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FOR INDONESIA  IN NATIONAL ENERGY POLICY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Rinaldy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Dalimi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Professor of University of Indonesia</a:t>
            </a:r>
            <a:endParaRPr kumimoji="0" lang="en-US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Member of National Energy Council Republic of Indonesia</a:t>
            </a:r>
            <a:endParaRPr kumimoji="0" lang="en-US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55090" y="5864423"/>
            <a:ext cx="31933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Universitas</a:t>
            </a:r>
            <a:r>
              <a:rPr lang="en-US" sz="1400" b="1" dirty="0" smtClean="0"/>
              <a:t>  Indonesia, 25 </a:t>
            </a:r>
            <a:r>
              <a:rPr lang="en-US" sz="1400" b="1" dirty="0" err="1" smtClean="0"/>
              <a:t>Oktober</a:t>
            </a:r>
            <a:r>
              <a:rPr lang="en-US" sz="1400" b="1" dirty="0" smtClean="0"/>
              <a:t>  2016</a:t>
            </a:r>
            <a:endParaRPr lang="en-US" sz="14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3204" y="1187878"/>
            <a:ext cx="8370277" cy="5181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91652" y="228605"/>
            <a:ext cx="7014148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National  Energy  Policy</a:t>
            </a:r>
          </a:p>
          <a:p>
            <a:pPr algn="ctr"/>
            <a:r>
              <a:rPr lang="en-US" sz="2800" b="1" dirty="0" smtClean="0"/>
              <a:t>(KEN-2050)</a:t>
            </a:r>
            <a:endParaRPr lang="id-ID" sz="2800" b="1" dirty="0"/>
          </a:p>
        </p:txBody>
      </p:sp>
      <p:sp>
        <p:nvSpPr>
          <p:cNvPr id="4" name="Rectangle 3"/>
          <p:cNvSpPr/>
          <p:nvPr/>
        </p:nvSpPr>
        <p:spPr>
          <a:xfrm>
            <a:off x="486904" y="1561500"/>
            <a:ext cx="8299938" cy="15799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>
              <a:spcAft>
                <a:spcPts val="2000"/>
              </a:spcAft>
            </a:pPr>
            <a:r>
              <a:rPr lang="en-US" sz="2000" b="1" dirty="0" err="1" smtClean="0"/>
              <a:t>Pasal</a:t>
            </a:r>
            <a:r>
              <a:rPr lang="en-US" sz="2000" b="1" dirty="0" smtClean="0"/>
              <a:t> 5 :</a:t>
            </a:r>
          </a:p>
          <a:p>
            <a:pPr algn="just">
              <a:spcAft>
                <a:spcPts val="2000"/>
              </a:spcAft>
            </a:pPr>
            <a:r>
              <a:rPr lang="en-US" sz="2000" b="1" i="1" dirty="0" smtClean="0">
                <a:solidFill>
                  <a:srgbClr val="FF0000"/>
                </a:solidFill>
              </a:rPr>
              <a:t>National Energy Policy</a:t>
            </a:r>
            <a:r>
              <a:rPr lang="id-ID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i="1" dirty="0" smtClean="0"/>
              <a:t>is an energy management policy based on the principles</a:t>
            </a:r>
            <a:r>
              <a:rPr lang="id-ID" sz="2000" i="1" dirty="0" smtClean="0"/>
              <a:t> </a:t>
            </a:r>
            <a:r>
              <a:rPr lang="en-US" sz="2000" i="1" dirty="0" smtClean="0"/>
              <a:t>fairness, sustainable, and environmentally-friendly in order to create </a:t>
            </a:r>
            <a:r>
              <a:rPr lang="en-US" sz="2000" b="1" i="1" dirty="0" smtClean="0">
                <a:solidFill>
                  <a:srgbClr val="FF0000"/>
                </a:solidFill>
              </a:rPr>
              <a:t>Energy Independence </a:t>
            </a:r>
            <a:r>
              <a:rPr lang="en-US" sz="2000" i="1" dirty="0" smtClean="0"/>
              <a:t>and National </a:t>
            </a:r>
            <a:r>
              <a:rPr lang="en-US" sz="2000" b="1" i="1" dirty="0" smtClean="0">
                <a:solidFill>
                  <a:srgbClr val="FF0000"/>
                </a:solidFill>
              </a:rPr>
              <a:t>Energy Security</a:t>
            </a:r>
            <a:r>
              <a:rPr lang="id-ID" sz="2000" i="1" dirty="0" smtClean="0">
                <a:solidFill>
                  <a:srgbClr val="92D050"/>
                </a:solidFill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3204" y="1187878"/>
            <a:ext cx="8370277" cy="5181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91652" y="228605"/>
            <a:ext cx="7014148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National  Energy  Policy</a:t>
            </a:r>
          </a:p>
          <a:p>
            <a:pPr algn="ctr"/>
            <a:r>
              <a:rPr lang="en-US" sz="2800" b="1" dirty="0" smtClean="0"/>
              <a:t>(KEN-2050)</a:t>
            </a:r>
            <a:endParaRPr lang="id-ID" sz="2800" b="1" dirty="0"/>
          </a:p>
        </p:txBody>
      </p:sp>
      <p:sp>
        <p:nvSpPr>
          <p:cNvPr id="4" name="Rectangle 3"/>
          <p:cNvSpPr/>
          <p:nvPr/>
        </p:nvSpPr>
        <p:spPr>
          <a:xfrm>
            <a:off x="486904" y="1561500"/>
            <a:ext cx="8299938" cy="15799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>
              <a:spcAft>
                <a:spcPts val="2000"/>
              </a:spcAft>
            </a:pPr>
            <a:r>
              <a:rPr lang="en-US" sz="2000" b="1" dirty="0" err="1" smtClean="0"/>
              <a:t>Pasal</a:t>
            </a:r>
            <a:r>
              <a:rPr lang="en-US" sz="2000" b="1" dirty="0" smtClean="0"/>
              <a:t> 5 :</a:t>
            </a:r>
          </a:p>
          <a:p>
            <a:pPr algn="just">
              <a:spcAft>
                <a:spcPts val="2000"/>
              </a:spcAft>
            </a:pPr>
            <a:r>
              <a:rPr lang="en-US" sz="2000" b="1" i="1" dirty="0" smtClean="0">
                <a:solidFill>
                  <a:srgbClr val="FF0000"/>
                </a:solidFill>
              </a:rPr>
              <a:t>National Energy Policy</a:t>
            </a:r>
            <a:r>
              <a:rPr lang="id-ID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i="1" dirty="0" smtClean="0"/>
              <a:t>is an energy management policy based on the principles</a:t>
            </a:r>
            <a:r>
              <a:rPr lang="id-ID" sz="2000" i="1" dirty="0" smtClean="0"/>
              <a:t> </a:t>
            </a:r>
            <a:r>
              <a:rPr lang="en-US" sz="2000" i="1" dirty="0" smtClean="0"/>
              <a:t>fairness, sustainable, and environmentally-friendly in order to create </a:t>
            </a:r>
            <a:r>
              <a:rPr lang="en-US" sz="2000" b="1" i="1" dirty="0" smtClean="0">
                <a:solidFill>
                  <a:srgbClr val="FF0000"/>
                </a:solidFill>
              </a:rPr>
              <a:t>Energy Independence </a:t>
            </a:r>
            <a:r>
              <a:rPr lang="en-US" sz="2000" i="1" dirty="0" smtClean="0"/>
              <a:t>and National </a:t>
            </a:r>
            <a:r>
              <a:rPr lang="en-US" sz="2000" b="1" i="1" dirty="0" smtClean="0">
                <a:solidFill>
                  <a:srgbClr val="FF0000"/>
                </a:solidFill>
              </a:rPr>
              <a:t>Energy Security</a:t>
            </a:r>
            <a:r>
              <a:rPr lang="id-ID" sz="2000" i="1" dirty="0" smtClean="0">
                <a:solidFill>
                  <a:srgbClr val="92D050"/>
                </a:solidFill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036" y="3364063"/>
            <a:ext cx="8107925" cy="967957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solidFill>
                  <a:srgbClr val="FF0000"/>
                </a:solidFill>
              </a:rPr>
              <a:t>Energy independence </a:t>
            </a:r>
            <a:r>
              <a:rPr lang="en-US" sz="2000" dirty="0" smtClean="0"/>
              <a:t>is ensuring the availability of energy by utilizing         </a:t>
            </a:r>
          </a:p>
          <a:p>
            <a:pPr>
              <a:lnSpc>
                <a:spcPct val="150000"/>
              </a:lnSpc>
            </a:pPr>
            <a:r>
              <a:rPr lang="en-US" sz="2000" dirty="0" err="1" smtClean="0"/>
              <a:t>maximumly</a:t>
            </a:r>
            <a:r>
              <a:rPr lang="en-US" sz="2000" dirty="0" smtClean="0"/>
              <a:t> the </a:t>
            </a:r>
            <a:r>
              <a:rPr lang="en-US" sz="2000" dirty="0" err="1" smtClean="0"/>
              <a:t>potensial</a:t>
            </a:r>
            <a:r>
              <a:rPr lang="en-US" sz="2000" dirty="0" smtClean="0"/>
              <a:t> of </a:t>
            </a:r>
            <a:r>
              <a:rPr lang="en-US" sz="2000" b="1" dirty="0" smtClean="0">
                <a:solidFill>
                  <a:srgbClr val="FF0000"/>
                </a:solidFill>
              </a:rPr>
              <a:t>domestic energy sources 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rot="16200000" flipH="1">
            <a:off x="1535723" y="3059723"/>
            <a:ext cx="304800" cy="281354"/>
          </a:xfrm>
          <a:prstGeom prst="straightConnector1">
            <a:avLst/>
          </a:prstGeom>
          <a:ln w="38100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3204" y="1187878"/>
            <a:ext cx="8370277" cy="5181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91652" y="228605"/>
            <a:ext cx="7014148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National  Energy  Policy</a:t>
            </a:r>
          </a:p>
          <a:p>
            <a:pPr algn="ctr"/>
            <a:r>
              <a:rPr lang="en-US" sz="2800" b="1" dirty="0" smtClean="0"/>
              <a:t>(KEN-2050)</a:t>
            </a:r>
            <a:endParaRPr lang="id-ID" sz="2800" b="1" dirty="0"/>
          </a:p>
        </p:txBody>
      </p:sp>
      <p:sp>
        <p:nvSpPr>
          <p:cNvPr id="4" name="Rectangle 3"/>
          <p:cNvSpPr/>
          <p:nvPr/>
        </p:nvSpPr>
        <p:spPr>
          <a:xfrm>
            <a:off x="486904" y="1561500"/>
            <a:ext cx="8299938" cy="15799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>
              <a:spcAft>
                <a:spcPts val="2000"/>
              </a:spcAft>
            </a:pPr>
            <a:r>
              <a:rPr lang="en-US" sz="2000" b="1" dirty="0" err="1" smtClean="0"/>
              <a:t>Pasal</a:t>
            </a:r>
            <a:r>
              <a:rPr lang="en-US" sz="2000" b="1" dirty="0" smtClean="0"/>
              <a:t> 5 :</a:t>
            </a:r>
          </a:p>
          <a:p>
            <a:pPr algn="just">
              <a:spcAft>
                <a:spcPts val="2000"/>
              </a:spcAft>
            </a:pPr>
            <a:r>
              <a:rPr lang="en-US" sz="2000" b="1" i="1" dirty="0" smtClean="0">
                <a:solidFill>
                  <a:srgbClr val="FF0000"/>
                </a:solidFill>
              </a:rPr>
              <a:t>National Energy Policy</a:t>
            </a:r>
            <a:r>
              <a:rPr lang="id-ID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i="1" dirty="0" smtClean="0"/>
              <a:t>is an energy management policy based on the principles</a:t>
            </a:r>
            <a:r>
              <a:rPr lang="id-ID" sz="2000" i="1" dirty="0" smtClean="0"/>
              <a:t> </a:t>
            </a:r>
            <a:r>
              <a:rPr lang="en-US" sz="2000" i="1" dirty="0" smtClean="0"/>
              <a:t>fairness, sustainable, and environmentally-friendly in order to create </a:t>
            </a:r>
            <a:r>
              <a:rPr lang="en-US" sz="2000" b="1" i="1" dirty="0" smtClean="0">
                <a:solidFill>
                  <a:srgbClr val="FF0000"/>
                </a:solidFill>
              </a:rPr>
              <a:t>Energy Independence </a:t>
            </a:r>
            <a:r>
              <a:rPr lang="en-US" sz="2000" i="1" dirty="0" smtClean="0"/>
              <a:t>and National </a:t>
            </a:r>
            <a:r>
              <a:rPr lang="en-US" sz="2000" b="1" i="1" dirty="0" smtClean="0">
                <a:solidFill>
                  <a:srgbClr val="FF0000"/>
                </a:solidFill>
              </a:rPr>
              <a:t>Energy Security</a:t>
            </a:r>
            <a:r>
              <a:rPr lang="id-ID" sz="2000" i="1" dirty="0" smtClean="0">
                <a:solidFill>
                  <a:srgbClr val="92D050"/>
                </a:solidFill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036" y="3364063"/>
            <a:ext cx="7977056" cy="1015663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Energy independence </a:t>
            </a:r>
            <a:r>
              <a:rPr lang="en-US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is ensuring the availability of energy by utilizing         </a:t>
            </a:r>
          </a:p>
          <a:p>
            <a:pPr>
              <a:lnSpc>
                <a:spcPct val="150000"/>
              </a:lnSpc>
            </a:pPr>
            <a:r>
              <a:rPr lang="en-US" sz="20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maximumly</a:t>
            </a:r>
            <a:r>
              <a:rPr lang="en-US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the </a:t>
            </a:r>
            <a:r>
              <a:rPr lang="en-US" sz="20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potensial</a:t>
            </a:r>
            <a:r>
              <a:rPr lang="en-US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of </a:t>
            </a:r>
            <a:r>
              <a:rPr lang="en-US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domestic energy sources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8596" y="4786330"/>
            <a:ext cx="8169993" cy="1015663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solidFill>
                  <a:srgbClr val="FF0000"/>
                </a:solidFill>
              </a:rPr>
              <a:t>Energy security </a:t>
            </a:r>
            <a:r>
              <a:rPr lang="en-US" sz="2000" dirty="0" smtClean="0"/>
              <a:t>is a condition ensuring the availability and people’s access to</a:t>
            </a:r>
          </a:p>
          <a:p>
            <a:pPr>
              <a:lnSpc>
                <a:spcPct val="150000"/>
              </a:lnSpc>
            </a:pPr>
            <a:r>
              <a:rPr lang="en-US" sz="2000" dirty="0" smtClean="0"/>
              <a:t>energy at </a:t>
            </a:r>
            <a:r>
              <a:rPr lang="en-US" sz="2000" b="1" dirty="0" smtClean="0">
                <a:solidFill>
                  <a:srgbClr val="FF0000"/>
                </a:solidFill>
              </a:rPr>
              <a:t>affordable prices</a:t>
            </a:r>
            <a:r>
              <a:rPr lang="en-US" sz="2000" dirty="0" smtClean="0"/>
              <a:t>. 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rot="10800000" flipV="1">
            <a:off x="3024554" y="3124200"/>
            <a:ext cx="2004646" cy="1676400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78532" y="1600200"/>
            <a:ext cx="8159262" cy="4191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984739" y="2087380"/>
            <a:ext cx="7666892" cy="3551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tx1"/>
                </a:solidFill>
                <a:latin typeface="Calibri"/>
              </a:rPr>
              <a:t>Maximizing the use of renewable energy</a:t>
            </a:r>
            <a:r>
              <a:rPr lang="id-ID" sz="2400" b="1" dirty="0" smtClean="0">
                <a:solidFill>
                  <a:schemeClr val="tx1"/>
                </a:solidFill>
                <a:latin typeface="Calibri"/>
              </a:rPr>
              <a:t>.</a:t>
            </a:r>
            <a:endParaRPr lang="en-US" sz="2400" b="1" dirty="0" smtClean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141313" name="Rectangle 1"/>
          <p:cNvSpPr>
            <a:spLocks noChangeArrowheads="1"/>
          </p:cNvSpPr>
          <p:nvPr/>
        </p:nvSpPr>
        <p:spPr bwMode="auto">
          <a:xfrm>
            <a:off x="351694" y="695985"/>
            <a:ext cx="84406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d-ID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  DEVELOPMENT  PRIORITY</a:t>
            </a:r>
            <a:endParaRPr lang="id-ID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78532" y="1600200"/>
            <a:ext cx="8159262" cy="4191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984739" y="2087380"/>
            <a:ext cx="7666892" cy="3551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Maximizing the use of renewable energy.</a:t>
            </a:r>
            <a:endParaRPr lang="en-US" sz="2400" b="1" dirty="0" smtClean="0">
              <a:solidFill>
                <a:schemeClr val="accent4">
                  <a:lumMod val="60000"/>
                  <a:lumOff val="40000"/>
                </a:schemeClr>
              </a:solidFill>
              <a:latin typeface="Calibri"/>
            </a:endParaRPr>
          </a:p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tx1"/>
                </a:solidFill>
                <a:latin typeface="Calibri"/>
              </a:rPr>
              <a:t>Minimiz</a:t>
            </a:r>
            <a:r>
              <a:rPr lang="en-US" sz="2400" b="1" dirty="0" err="1" smtClean="0">
                <a:solidFill>
                  <a:schemeClr val="tx1"/>
                </a:solidFill>
                <a:latin typeface="Calibri"/>
              </a:rPr>
              <a:t>ing</a:t>
            </a:r>
            <a:r>
              <a:rPr lang="id-ID" sz="2400" b="1" dirty="0" smtClean="0">
                <a:solidFill>
                  <a:schemeClr val="tx1"/>
                </a:solidFill>
                <a:latin typeface="Calibri"/>
              </a:rPr>
              <a:t> the use of </a:t>
            </a:r>
            <a:r>
              <a:rPr lang="id-ID" sz="2400" b="1" dirty="0" smtClean="0">
                <a:solidFill>
                  <a:schemeClr val="tx1"/>
                </a:solidFill>
                <a:latin typeface="Calibri"/>
              </a:rPr>
              <a:t>petroleum</a:t>
            </a:r>
            <a:endParaRPr lang="id-ID" sz="2400" b="1" dirty="0" smtClean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141313" name="Rectangle 1"/>
          <p:cNvSpPr>
            <a:spLocks noChangeArrowheads="1"/>
          </p:cNvSpPr>
          <p:nvPr/>
        </p:nvSpPr>
        <p:spPr bwMode="auto">
          <a:xfrm>
            <a:off x="351694" y="695985"/>
            <a:ext cx="84406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d-ID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  DEVELOPMENT  PRIORITY</a:t>
            </a:r>
            <a:endParaRPr lang="id-ID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78532" y="1600200"/>
            <a:ext cx="8159262" cy="4191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984739" y="2087380"/>
            <a:ext cx="7666892" cy="3551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Maximizing the use of renewable energy.</a:t>
            </a:r>
            <a:endParaRPr lang="en-US" sz="2400" b="1" dirty="0" smtClean="0">
              <a:solidFill>
                <a:schemeClr val="accent4">
                  <a:lumMod val="60000"/>
                  <a:lumOff val="40000"/>
                </a:schemeClr>
              </a:solidFill>
              <a:latin typeface="Calibri"/>
            </a:endParaRPr>
          </a:p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Minimiz</a:t>
            </a:r>
            <a:r>
              <a:rPr lang="en-US" sz="24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ing</a:t>
            </a: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 the use of petroleum</a:t>
            </a:r>
          </a:p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tx1"/>
                </a:solidFill>
                <a:latin typeface="Calibri"/>
              </a:rPr>
              <a:t>Optimizing the utilization of natural gas </a:t>
            </a:r>
          </a:p>
        </p:txBody>
      </p:sp>
      <p:sp>
        <p:nvSpPr>
          <p:cNvPr id="141313" name="Rectangle 1"/>
          <p:cNvSpPr>
            <a:spLocks noChangeArrowheads="1"/>
          </p:cNvSpPr>
          <p:nvPr/>
        </p:nvSpPr>
        <p:spPr bwMode="auto">
          <a:xfrm>
            <a:off x="351694" y="695985"/>
            <a:ext cx="84406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d-ID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  DEVELOPMENT  PRIORITY</a:t>
            </a:r>
            <a:endParaRPr lang="id-ID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78532" y="1600200"/>
            <a:ext cx="8159262" cy="4191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984739" y="2087380"/>
            <a:ext cx="7666892" cy="3551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Maximizing the use of renewable energy.</a:t>
            </a:r>
            <a:endParaRPr lang="en-US" sz="2400" b="1" dirty="0" smtClean="0">
              <a:solidFill>
                <a:schemeClr val="accent4">
                  <a:lumMod val="60000"/>
                  <a:lumOff val="40000"/>
                </a:schemeClr>
              </a:solidFill>
              <a:latin typeface="Calibri"/>
            </a:endParaRPr>
          </a:p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Minimiz</a:t>
            </a:r>
            <a:r>
              <a:rPr lang="en-US" sz="24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ing</a:t>
            </a: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 the use of petroleum</a:t>
            </a:r>
          </a:p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Optimizing the utilization of natural gas </a:t>
            </a:r>
          </a:p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tx1"/>
                </a:solidFill>
                <a:latin typeface="Calibri"/>
              </a:rPr>
              <a:t>Using coal as the </a:t>
            </a:r>
            <a:r>
              <a:rPr lang="en-US" sz="2400" b="1" dirty="0" smtClean="0">
                <a:solidFill>
                  <a:schemeClr val="tx1"/>
                </a:solidFill>
                <a:latin typeface="Calibri"/>
              </a:rPr>
              <a:t>balance</a:t>
            </a:r>
            <a:r>
              <a:rPr lang="id-ID" sz="2400" b="1" dirty="0" smtClean="0">
                <a:solidFill>
                  <a:schemeClr val="tx1"/>
                </a:solidFill>
                <a:latin typeface="Calibri"/>
              </a:rPr>
              <a:t> of the national energy supply</a:t>
            </a:r>
            <a:r>
              <a:rPr lang="id-ID" sz="2400" b="1" dirty="0" smtClean="0">
                <a:solidFill>
                  <a:schemeClr val="tx1"/>
                </a:solidFill>
                <a:latin typeface="Calibri"/>
              </a:rPr>
              <a:t>.</a:t>
            </a:r>
            <a:endParaRPr lang="id-ID" sz="2400" b="1" dirty="0" smtClean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141313" name="Rectangle 1"/>
          <p:cNvSpPr>
            <a:spLocks noChangeArrowheads="1"/>
          </p:cNvSpPr>
          <p:nvPr/>
        </p:nvSpPr>
        <p:spPr bwMode="auto">
          <a:xfrm>
            <a:off x="351694" y="695985"/>
            <a:ext cx="84406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d-ID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  DEVELOPMENT  PRIORITY</a:t>
            </a:r>
            <a:endParaRPr lang="id-ID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78532" y="1600200"/>
            <a:ext cx="8159262" cy="4191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984739" y="2087380"/>
            <a:ext cx="7666892" cy="3551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Maximizing the use of renewable energy.</a:t>
            </a:r>
            <a:endParaRPr lang="en-US" sz="2400" b="1" dirty="0" smtClean="0">
              <a:solidFill>
                <a:schemeClr val="accent4">
                  <a:lumMod val="60000"/>
                  <a:lumOff val="40000"/>
                </a:schemeClr>
              </a:solidFill>
              <a:latin typeface="Calibri"/>
            </a:endParaRPr>
          </a:p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Minimiz</a:t>
            </a:r>
            <a:r>
              <a:rPr lang="en-US" sz="24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ing</a:t>
            </a: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 the use of petroleum</a:t>
            </a:r>
          </a:p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Optimizing the utilization of natural gas </a:t>
            </a:r>
          </a:p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Using coal as the </a:t>
            </a:r>
            <a:r>
              <a:rPr lang="en-US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balance</a:t>
            </a:r>
            <a:r>
              <a:rPr lang="id-ID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 of the national energy supply.</a:t>
            </a:r>
          </a:p>
          <a:p>
            <a:pPr marL="342900" lvl="0" indent="-342900" fontAlgn="auto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tx1"/>
                </a:solidFill>
                <a:latin typeface="Calibri"/>
              </a:rPr>
              <a:t>Consider nuclear energy as a last choice. </a:t>
            </a:r>
            <a:endParaRPr lang="id-ID" sz="2400" b="1" dirty="0" smtClean="0">
              <a:solidFill>
                <a:schemeClr val="tx1"/>
              </a:solidFill>
            </a:endParaRPr>
          </a:p>
        </p:txBody>
      </p:sp>
      <p:sp>
        <p:nvSpPr>
          <p:cNvPr id="141313" name="Rectangle 1"/>
          <p:cNvSpPr>
            <a:spLocks noChangeArrowheads="1"/>
          </p:cNvSpPr>
          <p:nvPr/>
        </p:nvSpPr>
        <p:spPr bwMode="auto">
          <a:xfrm>
            <a:off x="351694" y="695985"/>
            <a:ext cx="84406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d-ID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  DEVELOPMENT  PRIORITY</a:t>
            </a:r>
            <a:endParaRPr lang="id-ID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3" name="object 11"/>
          <p:cNvSpPr>
            <a:spLocks noChangeArrowheads="1"/>
          </p:cNvSpPr>
          <p:nvPr/>
        </p:nvSpPr>
        <p:spPr bwMode="auto">
          <a:xfrm>
            <a:off x="6751030" y="700088"/>
            <a:ext cx="493834" cy="3540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108689" y="250826"/>
            <a:ext cx="4853354" cy="434975"/>
          </a:xfrm>
        </p:spPr>
        <p:txBody>
          <a:bodyPr rtlCol="0">
            <a:normAutofit fontScale="90000"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2800" spc="-10" smtClean="0"/>
              <a:t>ENERGY</a:t>
            </a:r>
            <a:r>
              <a:rPr lang="en-US" sz="2800" spc="-10" dirty="0" smtClean="0"/>
              <a:t> </a:t>
            </a:r>
            <a:r>
              <a:rPr sz="2800" spc="-10" smtClean="0"/>
              <a:t> </a:t>
            </a:r>
            <a:r>
              <a:rPr sz="2800" spc="-5" smtClean="0"/>
              <a:t>MIX</a:t>
            </a:r>
            <a:r>
              <a:rPr lang="en-US" sz="2800" spc="-5" dirty="0" smtClean="0"/>
              <a:t> </a:t>
            </a:r>
            <a:r>
              <a:rPr sz="2800" spc="-5" smtClean="0"/>
              <a:t> </a:t>
            </a:r>
            <a:r>
              <a:rPr sz="2800" spc="-40"/>
              <a:t>TARGET </a:t>
            </a:r>
            <a:r>
              <a:rPr lang="en-US" sz="2800" spc="-40" dirty="0" smtClean="0"/>
              <a:t> </a:t>
            </a:r>
            <a:r>
              <a:rPr sz="2800" spc="-35" smtClean="0"/>
              <a:t>TO</a:t>
            </a:r>
            <a:r>
              <a:rPr sz="2800" spc="-5" smtClean="0"/>
              <a:t> </a:t>
            </a:r>
            <a:r>
              <a:rPr lang="en-US" sz="2800" spc="-5" dirty="0" smtClean="0"/>
              <a:t> </a:t>
            </a:r>
            <a:r>
              <a:rPr sz="2800" spc="-5" smtClean="0"/>
              <a:t>2050</a:t>
            </a:r>
            <a:endParaRPr sz="2800"/>
          </a:p>
        </p:txBody>
      </p:sp>
      <p:sp>
        <p:nvSpPr>
          <p:cNvPr id="67" name="object 67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pPr marL="25400" fontAlgn="auto">
              <a:lnSpc>
                <a:spcPts val="108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sz="950" spc="10" dirty="0">
                <a:latin typeface="Arial"/>
                <a:cs typeface="Arial"/>
              </a:rPr>
              <a:t>17</a:t>
            </a:r>
          </a:p>
        </p:txBody>
      </p:sp>
      <p:sp>
        <p:nvSpPr>
          <p:cNvPr id="11276" name="object 13"/>
          <p:cNvSpPr>
            <a:spLocks noChangeArrowheads="1"/>
          </p:cNvSpPr>
          <p:nvPr/>
        </p:nvSpPr>
        <p:spPr bwMode="auto">
          <a:xfrm>
            <a:off x="288683" y="3367088"/>
            <a:ext cx="8616462" cy="0"/>
          </a:xfrm>
          <a:custGeom>
            <a:avLst/>
            <a:gdLst>
              <a:gd name="T0" fmla="*/ 0 w 9334500"/>
              <a:gd name="T1" fmla="*/ 9334500 w 9334500"/>
            </a:gdLst>
            <a:ahLst/>
            <a:cxnLst/>
            <a:rect l="T0" t="0" r="T1" b="0"/>
            <a:pathLst>
              <a:path w="9334500">
                <a:moveTo>
                  <a:pt x="0" y="0"/>
                </a:moveTo>
                <a:lnTo>
                  <a:pt x="9334487" y="0"/>
                </a:lnTo>
              </a:path>
            </a:pathLst>
          </a:custGeom>
          <a:noFill/>
          <a:ln w="38100">
            <a:solidFill>
              <a:srgbClr val="40404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77" name="object 14"/>
          <p:cNvSpPr>
            <a:spLocks noChangeArrowheads="1"/>
          </p:cNvSpPr>
          <p:nvPr/>
        </p:nvSpPr>
        <p:spPr bwMode="auto">
          <a:xfrm>
            <a:off x="288683" y="3490913"/>
            <a:ext cx="8616462" cy="0"/>
          </a:xfrm>
          <a:custGeom>
            <a:avLst/>
            <a:gdLst>
              <a:gd name="T0" fmla="*/ 0 w 9334500"/>
              <a:gd name="T1" fmla="*/ 9334500 w 9334500"/>
            </a:gdLst>
            <a:ahLst/>
            <a:cxnLst/>
            <a:rect l="T0" t="0" r="T1" b="0"/>
            <a:pathLst>
              <a:path w="9334500">
                <a:moveTo>
                  <a:pt x="0" y="0"/>
                </a:moveTo>
                <a:lnTo>
                  <a:pt x="9334487" y="0"/>
                </a:lnTo>
              </a:path>
            </a:pathLst>
          </a:custGeom>
          <a:noFill/>
          <a:ln w="38100">
            <a:solidFill>
              <a:srgbClr val="40404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78" name="object 15"/>
          <p:cNvSpPr>
            <a:spLocks noChangeArrowheads="1"/>
          </p:cNvSpPr>
          <p:nvPr/>
        </p:nvSpPr>
        <p:spPr bwMode="auto">
          <a:xfrm>
            <a:off x="2630368" y="3292475"/>
            <a:ext cx="253511" cy="273050"/>
          </a:xfrm>
          <a:custGeom>
            <a:avLst/>
            <a:gdLst>
              <a:gd name="T0" fmla="*/ 0 w 274320"/>
              <a:gd name="T1" fmla="*/ 0 h 274320"/>
              <a:gd name="T2" fmla="*/ 274320 w 274320"/>
              <a:gd name="T3" fmla="*/ 274320 h 274320"/>
            </a:gdLst>
            <a:ahLst/>
            <a:cxnLst/>
            <a:rect l="T0" t="T1" r="T2" b="T3"/>
            <a:pathLst>
              <a:path w="274320" h="274320">
                <a:moveTo>
                  <a:pt x="137160" y="0"/>
                </a:moveTo>
                <a:lnTo>
                  <a:pt x="93780" y="6998"/>
                </a:lnTo>
                <a:lnTo>
                  <a:pt x="56125" y="26481"/>
                </a:lnTo>
                <a:lnTo>
                  <a:pt x="26444" y="56180"/>
                </a:lnTo>
                <a:lnTo>
                  <a:pt x="6986" y="93829"/>
                </a:lnTo>
                <a:lnTo>
                  <a:pt x="0" y="137160"/>
                </a:lnTo>
                <a:lnTo>
                  <a:pt x="6986" y="180490"/>
                </a:lnTo>
                <a:lnTo>
                  <a:pt x="26444" y="218139"/>
                </a:lnTo>
                <a:lnTo>
                  <a:pt x="56125" y="247838"/>
                </a:lnTo>
                <a:lnTo>
                  <a:pt x="93780" y="267321"/>
                </a:lnTo>
                <a:lnTo>
                  <a:pt x="137160" y="274320"/>
                </a:lnTo>
                <a:lnTo>
                  <a:pt x="180490" y="267321"/>
                </a:lnTo>
                <a:lnTo>
                  <a:pt x="218139" y="247838"/>
                </a:lnTo>
                <a:lnTo>
                  <a:pt x="247838" y="218139"/>
                </a:lnTo>
                <a:lnTo>
                  <a:pt x="267321" y="180490"/>
                </a:lnTo>
                <a:lnTo>
                  <a:pt x="274320" y="137160"/>
                </a:lnTo>
                <a:lnTo>
                  <a:pt x="267321" y="93829"/>
                </a:lnTo>
                <a:lnTo>
                  <a:pt x="247838" y="56180"/>
                </a:lnTo>
                <a:lnTo>
                  <a:pt x="218139" y="26481"/>
                </a:lnTo>
                <a:lnTo>
                  <a:pt x="180490" y="6998"/>
                </a:lnTo>
                <a:lnTo>
                  <a:pt x="137160" y="0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79" name="object 16"/>
          <p:cNvSpPr>
            <a:spLocks noChangeArrowheads="1"/>
          </p:cNvSpPr>
          <p:nvPr/>
        </p:nvSpPr>
        <p:spPr bwMode="auto">
          <a:xfrm>
            <a:off x="2630368" y="3292475"/>
            <a:ext cx="253511" cy="273050"/>
          </a:xfrm>
          <a:custGeom>
            <a:avLst/>
            <a:gdLst>
              <a:gd name="T0" fmla="*/ 0 w 274320"/>
              <a:gd name="T1" fmla="*/ 0 h 274320"/>
              <a:gd name="T2" fmla="*/ 274320 w 274320"/>
              <a:gd name="T3" fmla="*/ 274320 h 274320"/>
            </a:gdLst>
            <a:ahLst/>
            <a:cxnLst/>
            <a:rect l="T0" t="T1" r="T2" b="T3"/>
            <a:pathLst>
              <a:path w="274320" h="274320">
                <a:moveTo>
                  <a:pt x="0" y="137160"/>
                </a:moveTo>
                <a:lnTo>
                  <a:pt x="6986" y="93829"/>
                </a:lnTo>
                <a:lnTo>
                  <a:pt x="26444" y="56180"/>
                </a:lnTo>
                <a:lnTo>
                  <a:pt x="56125" y="26481"/>
                </a:lnTo>
                <a:lnTo>
                  <a:pt x="93780" y="6998"/>
                </a:lnTo>
                <a:lnTo>
                  <a:pt x="137160" y="0"/>
                </a:lnTo>
                <a:lnTo>
                  <a:pt x="180490" y="6998"/>
                </a:lnTo>
                <a:lnTo>
                  <a:pt x="218139" y="26481"/>
                </a:lnTo>
                <a:lnTo>
                  <a:pt x="247838" y="56180"/>
                </a:lnTo>
                <a:lnTo>
                  <a:pt x="267321" y="93829"/>
                </a:lnTo>
                <a:lnTo>
                  <a:pt x="274320" y="137160"/>
                </a:lnTo>
                <a:lnTo>
                  <a:pt x="267321" y="180490"/>
                </a:lnTo>
                <a:lnTo>
                  <a:pt x="247838" y="218139"/>
                </a:lnTo>
                <a:lnTo>
                  <a:pt x="218139" y="247838"/>
                </a:lnTo>
                <a:lnTo>
                  <a:pt x="180490" y="267321"/>
                </a:lnTo>
                <a:lnTo>
                  <a:pt x="137160" y="274320"/>
                </a:lnTo>
                <a:lnTo>
                  <a:pt x="93780" y="267321"/>
                </a:lnTo>
                <a:lnTo>
                  <a:pt x="56125" y="247838"/>
                </a:lnTo>
                <a:lnTo>
                  <a:pt x="26444" y="218139"/>
                </a:lnTo>
                <a:lnTo>
                  <a:pt x="6986" y="180490"/>
                </a:lnTo>
                <a:lnTo>
                  <a:pt x="0" y="137160"/>
                </a:lnTo>
                <a:close/>
              </a:path>
            </a:pathLst>
          </a:custGeom>
          <a:noFill/>
          <a:ln w="25400">
            <a:solidFill>
              <a:srgbClr val="40404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80" name="object 17"/>
          <p:cNvSpPr>
            <a:spLocks noChangeArrowheads="1"/>
          </p:cNvSpPr>
          <p:nvPr/>
        </p:nvSpPr>
        <p:spPr bwMode="auto">
          <a:xfrm>
            <a:off x="4857751" y="3292475"/>
            <a:ext cx="252046" cy="273050"/>
          </a:xfrm>
          <a:custGeom>
            <a:avLst/>
            <a:gdLst>
              <a:gd name="T0" fmla="*/ 0 w 274320"/>
              <a:gd name="T1" fmla="*/ 0 h 274320"/>
              <a:gd name="T2" fmla="*/ 274320 w 274320"/>
              <a:gd name="T3" fmla="*/ 274320 h 274320"/>
            </a:gdLst>
            <a:ahLst/>
            <a:cxnLst/>
            <a:rect l="T0" t="T1" r="T2" b="T3"/>
            <a:pathLst>
              <a:path w="274320" h="274320">
                <a:moveTo>
                  <a:pt x="137160" y="0"/>
                </a:moveTo>
                <a:lnTo>
                  <a:pt x="93829" y="6998"/>
                </a:lnTo>
                <a:lnTo>
                  <a:pt x="56180" y="26481"/>
                </a:lnTo>
                <a:lnTo>
                  <a:pt x="26481" y="56180"/>
                </a:lnTo>
                <a:lnTo>
                  <a:pt x="6998" y="93829"/>
                </a:lnTo>
                <a:lnTo>
                  <a:pt x="0" y="137160"/>
                </a:lnTo>
                <a:lnTo>
                  <a:pt x="6998" y="180490"/>
                </a:lnTo>
                <a:lnTo>
                  <a:pt x="26481" y="218139"/>
                </a:lnTo>
                <a:lnTo>
                  <a:pt x="56180" y="247838"/>
                </a:lnTo>
                <a:lnTo>
                  <a:pt x="93829" y="267321"/>
                </a:lnTo>
                <a:lnTo>
                  <a:pt x="137160" y="274320"/>
                </a:lnTo>
                <a:lnTo>
                  <a:pt x="180539" y="267321"/>
                </a:lnTo>
                <a:lnTo>
                  <a:pt x="218194" y="247838"/>
                </a:lnTo>
                <a:lnTo>
                  <a:pt x="247875" y="218139"/>
                </a:lnTo>
                <a:lnTo>
                  <a:pt x="267333" y="180490"/>
                </a:lnTo>
                <a:lnTo>
                  <a:pt x="274320" y="137160"/>
                </a:lnTo>
                <a:lnTo>
                  <a:pt x="267333" y="93829"/>
                </a:lnTo>
                <a:lnTo>
                  <a:pt x="247875" y="56180"/>
                </a:lnTo>
                <a:lnTo>
                  <a:pt x="218194" y="26481"/>
                </a:lnTo>
                <a:lnTo>
                  <a:pt x="180539" y="6998"/>
                </a:lnTo>
                <a:lnTo>
                  <a:pt x="137160" y="0"/>
                </a:lnTo>
                <a:close/>
              </a:path>
            </a:pathLst>
          </a:custGeom>
          <a:solidFill>
            <a:srgbClr val="001F5F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81" name="object 18"/>
          <p:cNvSpPr>
            <a:spLocks noChangeArrowheads="1"/>
          </p:cNvSpPr>
          <p:nvPr/>
        </p:nvSpPr>
        <p:spPr bwMode="auto">
          <a:xfrm>
            <a:off x="4857751" y="3292475"/>
            <a:ext cx="252046" cy="273050"/>
          </a:xfrm>
          <a:custGeom>
            <a:avLst/>
            <a:gdLst>
              <a:gd name="T0" fmla="*/ 0 w 274320"/>
              <a:gd name="T1" fmla="*/ 0 h 274320"/>
              <a:gd name="T2" fmla="*/ 274320 w 274320"/>
              <a:gd name="T3" fmla="*/ 274320 h 274320"/>
            </a:gdLst>
            <a:ahLst/>
            <a:cxnLst/>
            <a:rect l="T0" t="T1" r="T2" b="T3"/>
            <a:pathLst>
              <a:path w="274320" h="274320">
                <a:moveTo>
                  <a:pt x="0" y="137160"/>
                </a:moveTo>
                <a:lnTo>
                  <a:pt x="6998" y="93829"/>
                </a:lnTo>
                <a:lnTo>
                  <a:pt x="26481" y="56180"/>
                </a:lnTo>
                <a:lnTo>
                  <a:pt x="56180" y="26481"/>
                </a:lnTo>
                <a:lnTo>
                  <a:pt x="93829" y="6998"/>
                </a:lnTo>
                <a:lnTo>
                  <a:pt x="137160" y="0"/>
                </a:lnTo>
                <a:lnTo>
                  <a:pt x="180539" y="6998"/>
                </a:lnTo>
                <a:lnTo>
                  <a:pt x="218194" y="26481"/>
                </a:lnTo>
                <a:lnTo>
                  <a:pt x="247875" y="56180"/>
                </a:lnTo>
                <a:lnTo>
                  <a:pt x="267333" y="93829"/>
                </a:lnTo>
                <a:lnTo>
                  <a:pt x="274320" y="137160"/>
                </a:lnTo>
                <a:lnTo>
                  <a:pt x="267333" y="180490"/>
                </a:lnTo>
                <a:lnTo>
                  <a:pt x="247875" y="218139"/>
                </a:lnTo>
                <a:lnTo>
                  <a:pt x="218194" y="247838"/>
                </a:lnTo>
                <a:lnTo>
                  <a:pt x="180539" y="267321"/>
                </a:lnTo>
                <a:lnTo>
                  <a:pt x="137160" y="274320"/>
                </a:lnTo>
                <a:lnTo>
                  <a:pt x="93829" y="267321"/>
                </a:lnTo>
                <a:lnTo>
                  <a:pt x="56180" y="247838"/>
                </a:lnTo>
                <a:lnTo>
                  <a:pt x="26481" y="218139"/>
                </a:lnTo>
                <a:lnTo>
                  <a:pt x="6998" y="180490"/>
                </a:lnTo>
                <a:lnTo>
                  <a:pt x="0" y="137160"/>
                </a:lnTo>
                <a:close/>
              </a:path>
            </a:pathLst>
          </a:custGeom>
          <a:noFill/>
          <a:ln w="25400">
            <a:solidFill>
              <a:srgbClr val="40404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82" name="object 19"/>
          <p:cNvSpPr>
            <a:spLocks noChangeArrowheads="1"/>
          </p:cNvSpPr>
          <p:nvPr/>
        </p:nvSpPr>
        <p:spPr bwMode="auto">
          <a:xfrm>
            <a:off x="7744561" y="3295650"/>
            <a:ext cx="253511" cy="273050"/>
          </a:xfrm>
          <a:custGeom>
            <a:avLst/>
            <a:gdLst>
              <a:gd name="T0" fmla="*/ 0 w 274320"/>
              <a:gd name="T1" fmla="*/ 0 h 274320"/>
              <a:gd name="T2" fmla="*/ 274320 w 274320"/>
              <a:gd name="T3" fmla="*/ 274320 h 274320"/>
            </a:gdLst>
            <a:ahLst/>
            <a:cxnLst/>
            <a:rect l="T0" t="T1" r="T2" b="T3"/>
            <a:pathLst>
              <a:path w="274320" h="274320">
                <a:moveTo>
                  <a:pt x="137160" y="0"/>
                </a:moveTo>
                <a:lnTo>
                  <a:pt x="93780" y="6998"/>
                </a:lnTo>
                <a:lnTo>
                  <a:pt x="56125" y="26481"/>
                </a:lnTo>
                <a:lnTo>
                  <a:pt x="26444" y="56180"/>
                </a:lnTo>
                <a:lnTo>
                  <a:pt x="6986" y="93829"/>
                </a:lnTo>
                <a:lnTo>
                  <a:pt x="0" y="137160"/>
                </a:lnTo>
                <a:lnTo>
                  <a:pt x="6986" y="180539"/>
                </a:lnTo>
                <a:lnTo>
                  <a:pt x="26444" y="218194"/>
                </a:lnTo>
                <a:lnTo>
                  <a:pt x="56125" y="247875"/>
                </a:lnTo>
                <a:lnTo>
                  <a:pt x="93780" y="267333"/>
                </a:lnTo>
                <a:lnTo>
                  <a:pt x="137160" y="274320"/>
                </a:lnTo>
                <a:lnTo>
                  <a:pt x="180490" y="267333"/>
                </a:lnTo>
                <a:lnTo>
                  <a:pt x="218139" y="247875"/>
                </a:lnTo>
                <a:lnTo>
                  <a:pt x="247838" y="218194"/>
                </a:lnTo>
                <a:lnTo>
                  <a:pt x="267321" y="180539"/>
                </a:lnTo>
                <a:lnTo>
                  <a:pt x="274320" y="137160"/>
                </a:lnTo>
                <a:lnTo>
                  <a:pt x="267321" y="93829"/>
                </a:lnTo>
                <a:lnTo>
                  <a:pt x="247838" y="56180"/>
                </a:lnTo>
                <a:lnTo>
                  <a:pt x="218139" y="26481"/>
                </a:lnTo>
                <a:lnTo>
                  <a:pt x="180490" y="6998"/>
                </a:lnTo>
                <a:lnTo>
                  <a:pt x="137160" y="0"/>
                </a:lnTo>
                <a:close/>
              </a:path>
            </a:pathLst>
          </a:custGeom>
          <a:solidFill>
            <a:srgbClr val="0066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83" name="object 20"/>
          <p:cNvSpPr>
            <a:spLocks noChangeArrowheads="1"/>
          </p:cNvSpPr>
          <p:nvPr/>
        </p:nvSpPr>
        <p:spPr bwMode="auto">
          <a:xfrm>
            <a:off x="7744561" y="3295650"/>
            <a:ext cx="253511" cy="273050"/>
          </a:xfrm>
          <a:custGeom>
            <a:avLst/>
            <a:gdLst>
              <a:gd name="T0" fmla="*/ 0 w 274320"/>
              <a:gd name="T1" fmla="*/ 0 h 274320"/>
              <a:gd name="T2" fmla="*/ 274320 w 274320"/>
              <a:gd name="T3" fmla="*/ 274320 h 274320"/>
            </a:gdLst>
            <a:ahLst/>
            <a:cxnLst/>
            <a:rect l="T0" t="T1" r="T2" b="T3"/>
            <a:pathLst>
              <a:path w="274320" h="274320">
                <a:moveTo>
                  <a:pt x="0" y="137160"/>
                </a:moveTo>
                <a:lnTo>
                  <a:pt x="6986" y="93829"/>
                </a:lnTo>
                <a:lnTo>
                  <a:pt x="26444" y="56180"/>
                </a:lnTo>
                <a:lnTo>
                  <a:pt x="56125" y="26481"/>
                </a:lnTo>
                <a:lnTo>
                  <a:pt x="93780" y="6998"/>
                </a:lnTo>
                <a:lnTo>
                  <a:pt x="137160" y="0"/>
                </a:lnTo>
                <a:lnTo>
                  <a:pt x="180490" y="6998"/>
                </a:lnTo>
                <a:lnTo>
                  <a:pt x="218139" y="26481"/>
                </a:lnTo>
                <a:lnTo>
                  <a:pt x="247838" y="56180"/>
                </a:lnTo>
                <a:lnTo>
                  <a:pt x="267321" y="93829"/>
                </a:lnTo>
                <a:lnTo>
                  <a:pt x="274320" y="137160"/>
                </a:lnTo>
                <a:lnTo>
                  <a:pt x="267321" y="180539"/>
                </a:lnTo>
                <a:lnTo>
                  <a:pt x="247838" y="218194"/>
                </a:lnTo>
                <a:lnTo>
                  <a:pt x="218139" y="247875"/>
                </a:lnTo>
                <a:lnTo>
                  <a:pt x="180490" y="267333"/>
                </a:lnTo>
                <a:lnTo>
                  <a:pt x="137160" y="274320"/>
                </a:lnTo>
                <a:lnTo>
                  <a:pt x="93780" y="267333"/>
                </a:lnTo>
                <a:lnTo>
                  <a:pt x="56125" y="247875"/>
                </a:lnTo>
                <a:lnTo>
                  <a:pt x="26444" y="218194"/>
                </a:lnTo>
                <a:lnTo>
                  <a:pt x="6986" y="180539"/>
                </a:lnTo>
                <a:lnTo>
                  <a:pt x="0" y="137160"/>
                </a:lnTo>
                <a:close/>
              </a:path>
            </a:pathLst>
          </a:custGeom>
          <a:noFill/>
          <a:ln w="25400">
            <a:solidFill>
              <a:srgbClr val="40404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84" name="object 21"/>
          <p:cNvSpPr>
            <a:spLocks noChangeArrowheads="1"/>
          </p:cNvSpPr>
          <p:nvPr/>
        </p:nvSpPr>
        <p:spPr bwMode="auto">
          <a:xfrm>
            <a:off x="2693379" y="3883026"/>
            <a:ext cx="235926" cy="473075"/>
          </a:xfrm>
          <a:custGeom>
            <a:avLst/>
            <a:gdLst>
              <a:gd name="T0" fmla="*/ 0 w 255270"/>
              <a:gd name="T1" fmla="*/ 0 h 472439"/>
              <a:gd name="T2" fmla="*/ 255270 w 255270"/>
              <a:gd name="T3" fmla="*/ 472439 h 472439"/>
            </a:gdLst>
            <a:ahLst/>
            <a:cxnLst/>
            <a:rect l="T0" t="T1" r="T2" b="T3"/>
            <a:pathLst>
              <a:path w="255270" h="472439">
                <a:moveTo>
                  <a:pt x="127507" y="0"/>
                </a:moveTo>
                <a:lnTo>
                  <a:pt x="0" y="472313"/>
                </a:lnTo>
                <a:lnTo>
                  <a:pt x="255015" y="472313"/>
                </a:lnTo>
                <a:lnTo>
                  <a:pt x="127507" y="0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85" name="object 22"/>
          <p:cNvSpPr>
            <a:spLocks noChangeArrowheads="1"/>
          </p:cNvSpPr>
          <p:nvPr/>
        </p:nvSpPr>
        <p:spPr bwMode="auto">
          <a:xfrm>
            <a:off x="2693379" y="3883026"/>
            <a:ext cx="235926" cy="473075"/>
          </a:xfrm>
          <a:custGeom>
            <a:avLst/>
            <a:gdLst>
              <a:gd name="T0" fmla="*/ 0 w 255270"/>
              <a:gd name="T1" fmla="*/ 0 h 472439"/>
              <a:gd name="T2" fmla="*/ 255270 w 255270"/>
              <a:gd name="T3" fmla="*/ 472439 h 472439"/>
            </a:gdLst>
            <a:ahLst/>
            <a:cxnLst/>
            <a:rect l="T0" t="T1" r="T2" b="T3"/>
            <a:pathLst>
              <a:path w="255270" h="472439">
                <a:moveTo>
                  <a:pt x="0" y="472313"/>
                </a:moveTo>
                <a:lnTo>
                  <a:pt x="127507" y="0"/>
                </a:lnTo>
                <a:lnTo>
                  <a:pt x="255015" y="472313"/>
                </a:lnTo>
                <a:lnTo>
                  <a:pt x="0" y="472313"/>
                </a:lnTo>
                <a:close/>
              </a:path>
            </a:pathLst>
          </a:custGeom>
          <a:noFill/>
          <a:ln w="25400">
            <a:solidFill>
              <a:srgbClr val="40404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86" name="object 23"/>
          <p:cNvSpPr>
            <a:spLocks noChangeArrowheads="1"/>
          </p:cNvSpPr>
          <p:nvPr/>
        </p:nvSpPr>
        <p:spPr bwMode="auto">
          <a:xfrm>
            <a:off x="2661138" y="4229105"/>
            <a:ext cx="889488" cy="15652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87" name="object 24"/>
          <p:cNvSpPr>
            <a:spLocks noChangeArrowheads="1"/>
          </p:cNvSpPr>
          <p:nvPr/>
        </p:nvSpPr>
        <p:spPr bwMode="auto">
          <a:xfrm>
            <a:off x="2305050" y="5354638"/>
            <a:ext cx="805962" cy="51276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88" name="object 25"/>
          <p:cNvSpPr>
            <a:spLocks noChangeArrowheads="1"/>
          </p:cNvSpPr>
          <p:nvPr/>
        </p:nvSpPr>
        <p:spPr bwMode="auto">
          <a:xfrm>
            <a:off x="2039818" y="4324350"/>
            <a:ext cx="581757" cy="134778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89" name="object 26"/>
          <p:cNvSpPr>
            <a:spLocks noChangeArrowheads="1"/>
          </p:cNvSpPr>
          <p:nvPr/>
        </p:nvSpPr>
        <p:spPr bwMode="auto">
          <a:xfrm>
            <a:off x="2439867" y="4243388"/>
            <a:ext cx="293077" cy="449262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162303" y="4754565"/>
            <a:ext cx="353157" cy="43088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46%</a:t>
            </a:r>
            <a:endParaRPr sz="14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543910" y="5540377"/>
            <a:ext cx="353157" cy="43088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18%</a:t>
            </a:r>
            <a:endParaRPr sz="14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061796" y="4868865"/>
            <a:ext cx="353158" cy="43088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31%</a:t>
            </a:r>
            <a:endParaRPr sz="14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485293" y="4357690"/>
            <a:ext cx="262303" cy="43088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5%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294" name="object 31"/>
          <p:cNvSpPr>
            <a:spLocks noChangeArrowheads="1"/>
          </p:cNvSpPr>
          <p:nvPr/>
        </p:nvSpPr>
        <p:spPr bwMode="auto">
          <a:xfrm>
            <a:off x="4885593" y="2868618"/>
            <a:ext cx="196362" cy="344487"/>
          </a:xfrm>
          <a:custGeom>
            <a:avLst/>
            <a:gdLst>
              <a:gd name="T0" fmla="*/ 0 w 212089"/>
              <a:gd name="T1" fmla="*/ 0 h 344169"/>
              <a:gd name="T2" fmla="*/ 212089 w 212089"/>
              <a:gd name="T3" fmla="*/ 344169 h 344169"/>
            </a:gdLst>
            <a:ahLst/>
            <a:cxnLst/>
            <a:rect l="T0" t="T1" r="T2" b="T3"/>
            <a:pathLst>
              <a:path w="212089" h="344169">
                <a:moveTo>
                  <a:pt x="211962" y="0"/>
                </a:moveTo>
                <a:lnTo>
                  <a:pt x="0" y="0"/>
                </a:lnTo>
                <a:lnTo>
                  <a:pt x="105917" y="344043"/>
                </a:lnTo>
                <a:lnTo>
                  <a:pt x="211962" y="0"/>
                </a:lnTo>
                <a:close/>
              </a:path>
            </a:pathLst>
          </a:custGeom>
          <a:solidFill>
            <a:srgbClr val="001F5F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95" name="object 32"/>
          <p:cNvSpPr>
            <a:spLocks noChangeArrowheads="1"/>
          </p:cNvSpPr>
          <p:nvPr/>
        </p:nvSpPr>
        <p:spPr bwMode="auto">
          <a:xfrm>
            <a:off x="4885593" y="2868618"/>
            <a:ext cx="196362" cy="344487"/>
          </a:xfrm>
          <a:custGeom>
            <a:avLst/>
            <a:gdLst>
              <a:gd name="T0" fmla="*/ 0 w 212089"/>
              <a:gd name="T1" fmla="*/ 0 h 344169"/>
              <a:gd name="T2" fmla="*/ 212089 w 212089"/>
              <a:gd name="T3" fmla="*/ 344169 h 344169"/>
            </a:gdLst>
            <a:ahLst/>
            <a:cxnLst/>
            <a:rect l="T0" t="T1" r="T2" b="T3"/>
            <a:pathLst>
              <a:path w="212089" h="344169">
                <a:moveTo>
                  <a:pt x="0" y="0"/>
                </a:moveTo>
                <a:lnTo>
                  <a:pt x="105917" y="344043"/>
                </a:lnTo>
                <a:lnTo>
                  <a:pt x="211962" y="0"/>
                </a:lnTo>
                <a:lnTo>
                  <a:pt x="0" y="0"/>
                </a:lnTo>
                <a:close/>
              </a:path>
            </a:pathLst>
          </a:custGeom>
          <a:noFill/>
          <a:ln w="25400">
            <a:solidFill>
              <a:srgbClr val="40404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96" name="object 33"/>
          <p:cNvSpPr>
            <a:spLocks noChangeArrowheads="1"/>
          </p:cNvSpPr>
          <p:nvPr/>
        </p:nvSpPr>
        <p:spPr bwMode="auto">
          <a:xfrm>
            <a:off x="5282713" y="1330328"/>
            <a:ext cx="594946" cy="1330325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97" name="object 34"/>
          <p:cNvSpPr>
            <a:spLocks noChangeArrowheads="1"/>
          </p:cNvSpPr>
          <p:nvPr/>
        </p:nvSpPr>
        <p:spPr bwMode="auto">
          <a:xfrm>
            <a:off x="4454769" y="2293943"/>
            <a:ext cx="1113692" cy="585787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98" name="object 35"/>
          <p:cNvSpPr>
            <a:spLocks noChangeArrowheads="1"/>
          </p:cNvSpPr>
          <p:nvPr/>
        </p:nvSpPr>
        <p:spPr bwMode="auto">
          <a:xfrm>
            <a:off x="4135315" y="1144590"/>
            <a:ext cx="640374" cy="1525587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299" name="object 36"/>
          <p:cNvSpPr>
            <a:spLocks noChangeArrowheads="1"/>
          </p:cNvSpPr>
          <p:nvPr/>
        </p:nvSpPr>
        <p:spPr bwMode="auto">
          <a:xfrm>
            <a:off x="4533903" y="993780"/>
            <a:ext cx="1141535" cy="646113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482007" y="1885952"/>
            <a:ext cx="353157" cy="43088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25%</a:t>
            </a:r>
            <a:endParaRPr sz="14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838700" y="2528890"/>
            <a:ext cx="353158" cy="43088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22%</a:t>
            </a:r>
            <a:endParaRPr sz="14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185139" y="1784352"/>
            <a:ext cx="351692" cy="43088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30%</a:t>
            </a:r>
            <a:endParaRPr sz="14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931022" y="1127127"/>
            <a:ext cx="353157" cy="43088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23%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304" name="object 41"/>
          <p:cNvSpPr txBox="1">
            <a:spLocks noChangeArrowheads="1"/>
          </p:cNvSpPr>
          <p:nvPr/>
        </p:nvSpPr>
        <p:spPr bwMode="auto">
          <a:xfrm>
            <a:off x="4794741" y="1663700"/>
            <a:ext cx="37806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2700"/>
            <a:r>
              <a:rPr lang="en-US" sz="1200" b="1">
                <a:solidFill>
                  <a:srgbClr val="FF0000"/>
                </a:solidFill>
              </a:rPr>
              <a:t>2,500</a:t>
            </a:r>
            <a:endParaRPr lang="en-US" sz="1200"/>
          </a:p>
          <a:p>
            <a:pPr marL="12700"/>
            <a:r>
              <a:rPr lang="en-US" sz="1200" b="1">
                <a:solidFill>
                  <a:srgbClr val="FF0000"/>
                </a:solidFill>
              </a:rPr>
              <a:t>Kwh/  Cap.</a:t>
            </a:r>
            <a:endParaRPr lang="en-US" sz="1200"/>
          </a:p>
        </p:txBody>
      </p:sp>
      <p:sp>
        <p:nvSpPr>
          <p:cNvPr id="11305" name="object 42"/>
          <p:cNvSpPr>
            <a:spLocks noChangeArrowheads="1"/>
          </p:cNvSpPr>
          <p:nvPr/>
        </p:nvSpPr>
        <p:spPr bwMode="auto">
          <a:xfrm>
            <a:off x="7854464" y="3660775"/>
            <a:ext cx="235927" cy="471488"/>
          </a:xfrm>
          <a:custGeom>
            <a:avLst/>
            <a:gdLst>
              <a:gd name="T0" fmla="*/ 0 w 255270"/>
              <a:gd name="T1" fmla="*/ 0 h 472439"/>
              <a:gd name="T2" fmla="*/ 255270 w 255270"/>
              <a:gd name="T3" fmla="*/ 472439 h 472439"/>
            </a:gdLst>
            <a:ahLst/>
            <a:cxnLst/>
            <a:rect l="T0" t="T1" r="T2" b="T3"/>
            <a:pathLst>
              <a:path w="255270" h="472439">
                <a:moveTo>
                  <a:pt x="127507" y="0"/>
                </a:moveTo>
                <a:lnTo>
                  <a:pt x="0" y="472439"/>
                </a:lnTo>
                <a:lnTo>
                  <a:pt x="255016" y="472439"/>
                </a:lnTo>
                <a:lnTo>
                  <a:pt x="127507" y="0"/>
                </a:lnTo>
                <a:close/>
              </a:path>
            </a:pathLst>
          </a:custGeom>
          <a:solidFill>
            <a:srgbClr val="0066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306" name="object 43"/>
          <p:cNvSpPr>
            <a:spLocks noChangeArrowheads="1"/>
          </p:cNvSpPr>
          <p:nvPr/>
        </p:nvSpPr>
        <p:spPr bwMode="auto">
          <a:xfrm>
            <a:off x="7854464" y="3660775"/>
            <a:ext cx="235927" cy="471488"/>
          </a:xfrm>
          <a:custGeom>
            <a:avLst/>
            <a:gdLst>
              <a:gd name="T0" fmla="*/ 0 w 255270"/>
              <a:gd name="T1" fmla="*/ 0 h 472439"/>
              <a:gd name="T2" fmla="*/ 255270 w 255270"/>
              <a:gd name="T3" fmla="*/ 472439 h 472439"/>
            </a:gdLst>
            <a:ahLst/>
            <a:cxnLst/>
            <a:rect l="T0" t="T1" r="T2" b="T3"/>
            <a:pathLst>
              <a:path w="255270" h="472439">
                <a:moveTo>
                  <a:pt x="0" y="472439"/>
                </a:moveTo>
                <a:lnTo>
                  <a:pt x="127507" y="0"/>
                </a:lnTo>
                <a:lnTo>
                  <a:pt x="255016" y="472439"/>
                </a:lnTo>
                <a:lnTo>
                  <a:pt x="0" y="472439"/>
                </a:lnTo>
                <a:close/>
              </a:path>
            </a:pathLst>
          </a:custGeom>
          <a:noFill/>
          <a:ln w="25400">
            <a:solidFill>
              <a:srgbClr val="40404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307" name="object 44"/>
          <p:cNvSpPr>
            <a:spLocks noChangeArrowheads="1"/>
          </p:cNvSpPr>
          <p:nvPr/>
        </p:nvSpPr>
        <p:spPr bwMode="auto">
          <a:xfrm>
            <a:off x="8204691" y="5106993"/>
            <a:ext cx="895350" cy="1412875"/>
          </a:xfrm>
          <a:prstGeom prst="rect">
            <a:avLst/>
          </a:prstGeom>
          <a:blipFill dpi="0" rotWithShape="1">
            <a:blip r:embed="rId11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308" name="object 45"/>
          <p:cNvSpPr>
            <a:spLocks noChangeArrowheads="1"/>
          </p:cNvSpPr>
          <p:nvPr/>
        </p:nvSpPr>
        <p:spPr bwMode="auto">
          <a:xfrm>
            <a:off x="6909291" y="5768980"/>
            <a:ext cx="1610457" cy="936625"/>
          </a:xfrm>
          <a:prstGeom prst="rect">
            <a:avLst/>
          </a:prstGeom>
          <a:blipFill dpi="0" rotWithShape="1">
            <a:blip r:embed="rId1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309" name="object 46"/>
          <p:cNvSpPr>
            <a:spLocks noChangeArrowheads="1"/>
          </p:cNvSpPr>
          <p:nvPr/>
        </p:nvSpPr>
        <p:spPr bwMode="auto">
          <a:xfrm>
            <a:off x="6696810" y="4329113"/>
            <a:ext cx="864577" cy="1816100"/>
          </a:xfrm>
          <a:prstGeom prst="rect">
            <a:avLst/>
          </a:prstGeom>
          <a:blipFill dpi="0" rotWithShape="1">
            <a:blip r:embed="rId1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310" name="object 47"/>
          <p:cNvSpPr>
            <a:spLocks noChangeArrowheads="1"/>
          </p:cNvSpPr>
          <p:nvPr/>
        </p:nvSpPr>
        <p:spPr bwMode="auto">
          <a:xfrm>
            <a:off x="7214091" y="4100513"/>
            <a:ext cx="1855177" cy="1160462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8553453" y="5670552"/>
            <a:ext cx="353157" cy="43088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20%</a:t>
            </a:r>
            <a:endParaRPr sz="14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7536476" y="6242052"/>
            <a:ext cx="353157" cy="43088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24%</a:t>
            </a:r>
            <a:endParaRPr sz="14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6841884" y="5114927"/>
            <a:ext cx="353157" cy="43088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25%</a:t>
            </a:r>
            <a:endParaRPr sz="14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8052289" y="4381502"/>
            <a:ext cx="351692" cy="43088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31%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315" name="object 52"/>
          <p:cNvSpPr txBox="1">
            <a:spLocks noChangeArrowheads="1"/>
          </p:cNvSpPr>
          <p:nvPr/>
        </p:nvSpPr>
        <p:spPr bwMode="auto">
          <a:xfrm>
            <a:off x="1617785" y="2057400"/>
            <a:ext cx="2250831" cy="830997"/>
          </a:xfrm>
          <a:prstGeom prst="rect">
            <a:avLst/>
          </a:prstGeom>
          <a:noFill/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355600" indent="-161925"/>
            <a:r>
              <a:rPr lang="en-US" b="1" dirty="0">
                <a:solidFill>
                  <a:srgbClr val="C00000"/>
                </a:solidFill>
              </a:rPr>
              <a:t>Energy Total: 194 MTOE  </a:t>
            </a:r>
            <a:endParaRPr lang="en-US" b="1" dirty="0" smtClean="0">
              <a:solidFill>
                <a:srgbClr val="C00000"/>
              </a:solidFill>
            </a:endParaRPr>
          </a:p>
          <a:p>
            <a:pPr marL="355600" indent="-161925"/>
            <a:r>
              <a:rPr lang="en-US" b="1" dirty="0" smtClean="0">
                <a:solidFill>
                  <a:srgbClr val="C00000"/>
                </a:solidFill>
              </a:rPr>
              <a:t>Power </a:t>
            </a:r>
            <a:r>
              <a:rPr lang="en-US" b="1" dirty="0">
                <a:solidFill>
                  <a:srgbClr val="C00000"/>
                </a:solidFill>
              </a:rPr>
              <a:t>Plant: 51 GW  </a:t>
            </a:r>
            <a:endParaRPr lang="en-US" b="1" dirty="0" smtClean="0">
              <a:solidFill>
                <a:srgbClr val="C00000"/>
              </a:solidFill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412023" y="3505201"/>
            <a:ext cx="753208" cy="250341"/>
          </a:xfrm>
          <a:prstGeom prst="rect">
            <a:avLst/>
          </a:prstGeom>
          <a:solidFill>
            <a:srgbClr val="FF0000"/>
          </a:solidFill>
        </p:spPr>
        <p:txBody>
          <a:bodyPr lIns="0" tIns="4080" rIns="0" bIns="0">
            <a:spAutoFit/>
          </a:bodyPr>
          <a:lstStyle/>
          <a:p>
            <a:pPr marL="18161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600" b="1" spc="-5" smtClean="0">
                <a:solidFill>
                  <a:srgbClr val="FFFFFF"/>
                </a:solidFill>
                <a:latin typeface="Arial"/>
                <a:cs typeface="Arial"/>
              </a:rPr>
              <a:t>201</a:t>
            </a:r>
            <a:r>
              <a:rPr lang="en-US" sz="1600" b="1" spc="-5" dirty="0" smtClean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6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4642339" y="3581401"/>
            <a:ext cx="656492" cy="250341"/>
          </a:xfrm>
          <a:prstGeom prst="rect">
            <a:avLst/>
          </a:prstGeom>
          <a:solidFill>
            <a:srgbClr val="001F5F"/>
          </a:solidFill>
        </p:spPr>
        <p:txBody>
          <a:bodyPr wrap="square" lIns="0" tIns="4080" rIns="0" bIns="0">
            <a:spAutoFit/>
          </a:bodyPr>
          <a:lstStyle/>
          <a:p>
            <a:pPr marL="1301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600" b="1" spc="-5" smtClean="0">
                <a:solidFill>
                  <a:srgbClr val="FFFFFF"/>
                </a:solidFill>
                <a:latin typeface="Arial"/>
                <a:cs typeface="Arial"/>
              </a:rPr>
              <a:t>2025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318" name="object 55"/>
          <p:cNvSpPr txBox="1">
            <a:spLocks noChangeArrowheads="1"/>
          </p:cNvSpPr>
          <p:nvPr/>
        </p:nvSpPr>
        <p:spPr bwMode="auto">
          <a:xfrm>
            <a:off x="4009295" y="4267200"/>
            <a:ext cx="2154115" cy="830997"/>
          </a:xfrm>
          <a:prstGeom prst="rect">
            <a:avLst/>
          </a:prstGeom>
          <a:noFill/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2700"/>
            <a:r>
              <a:rPr lang="en-US" b="1" dirty="0">
                <a:solidFill>
                  <a:srgbClr val="001F5F"/>
                </a:solidFill>
              </a:rPr>
              <a:t>Energy Total: 400 MTOE  </a:t>
            </a:r>
            <a:r>
              <a:rPr lang="en-US" b="1" dirty="0" smtClean="0">
                <a:solidFill>
                  <a:srgbClr val="001F5F"/>
                </a:solidFill>
              </a:rPr>
              <a:t>      Power Plant</a:t>
            </a:r>
            <a:r>
              <a:rPr lang="en-US" b="1" dirty="0">
                <a:solidFill>
                  <a:srgbClr val="001F5F"/>
                </a:solidFill>
              </a:rPr>
              <a:t>: 115 </a:t>
            </a:r>
            <a:r>
              <a:rPr lang="en-US" b="1" dirty="0" smtClean="0">
                <a:solidFill>
                  <a:srgbClr val="001F5F"/>
                </a:solidFill>
              </a:rPr>
              <a:t>GW</a:t>
            </a:r>
            <a:endParaRPr lang="en-US" dirty="0"/>
          </a:p>
        </p:txBody>
      </p:sp>
      <p:sp>
        <p:nvSpPr>
          <p:cNvPr id="11319" name="object 56"/>
          <p:cNvSpPr txBox="1">
            <a:spLocks noChangeArrowheads="1"/>
          </p:cNvSpPr>
          <p:nvPr/>
        </p:nvSpPr>
        <p:spPr bwMode="auto">
          <a:xfrm>
            <a:off x="6465275" y="2057400"/>
            <a:ext cx="2602525" cy="830997"/>
          </a:xfrm>
          <a:prstGeom prst="rect">
            <a:avLst/>
          </a:prstGeom>
          <a:noFill/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19075" indent="-28575"/>
            <a:r>
              <a:rPr lang="en-US" b="1" dirty="0">
                <a:solidFill>
                  <a:srgbClr val="006600"/>
                </a:solidFill>
              </a:rPr>
              <a:t>Energy Total: 1.000 MTOE  </a:t>
            </a:r>
            <a:endParaRPr lang="en-US" b="1" dirty="0" smtClean="0">
              <a:solidFill>
                <a:srgbClr val="006600"/>
              </a:solidFill>
            </a:endParaRPr>
          </a:p>
          <a:p>
            <a:pPr marL="219075" indent="-28575"/>
            <a:r>
              <a:rPr lang="en-US" b="1" dirty="0" smtClean="0">
                <a:solidFill>
                  <a:srgbClr val="006600"/>
                </a:solidFill>
              </a:rPr>
              <a:t>Power </a:t>
            </a:r>
            <a:r>
              <a:rPr lang="en-US" b="1" dirty="0">
                <a:solidFill>
                  <a:srgbClr val="006600"/>
                </a:solidFill>
              </a:rPr>
              <a:t>Plant: 430 </a:t>
            </a:r>
            <a:r>
              <a:rPr lang="en-US" b="1" dirty="0" smtClean="0">
                <a:solidFill>
                  <a:srgbClr val="006600"/>
                </a:solidFill>
              </a:rPr>
              <a:t>GW</a:t>
            </a:r>
            <a:endParaRPr lang="en-US" dirty="0"/>
          </a:p>
        </p:txBody>
      </p:sp>
      <p:sp>
        <p:nvSpPr>
          <p:cNvPr id="11320" name="object 57"/>
          <p:cNvSpPr>
            <a:spLocks noChangeArrowheads="1"/>
          </p:cNvSpPr>
          <p:nvPr/>
        </p:nvSpPr>
        <p:spPr bwMode="auto">
          <a:xfrm>
            <a:off x="7622931" y="3581399"/>
            <a:ext cx="677008" cy="304801"/>
          </a:xfrm>
          <a:custGeom>
            <a:avLst/>
            <a:gdLst>
              <a:gd name="T0" fmla="*/ 0 w 732790"/>
              <a:gd name="T1" fmla="*/ 0 h 640079"/>
              <a:gd name="T2" fmla="*/ 732790 w 732790"/>
              <a:gd name="T3" fmla="*/ 640079 h 640079"/>
            </a:gdLst>
            <a:ahLst/>
            <a:cxnLst/>
            <a:rect l="T0" t="T1" r="T2" b="T3"/>
            <a:pathLst>
              <a:path w="732790" h="640079">
                <a:moveTo>
                  <a:pt x="0" y="640080"/>
                </a:moveTo>
                <a:lnTo>
                  <a:pt x="732421" y="640080"/>
                </a:lnTo>
                <a:lnTo>
                  <a:pt x="732421" y="0"/>
                </a:lnTo>
                <a:lnTo>
                  <a:pt x="0" y="0"/>
                </a:lnTo>
                <a:lnTo>
                  <a:pt x="0" y="640080"/>
                </a:lnTo>
                <a:close/>
              </a:path>
            </a:pathLst>
          </a:custGeom>
          <a:solidFill>
            <a:srgbClr val="0066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7737231" y="3581401"/>
            <a:ext cx="441080" cy="492443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2050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322" name="object 59"/>
          <p:cNvSpPr>
            <a:spLocks noChangeArrowheads="1"/>
          </p:cNvSpPr>
          <p:nvPr/>
        </p:nvSpPr>
        <p:spPr bwMode="auto">
          <a:xfrm>
            <a:off x="351692" y="1250950"/>
            <a:ext cx="140677" cy="152400"/>
          </a:xfrm>
          <a:custGeom>
            <a:avLst/>
            <a:gdLst>
              <a:gd name="T0" fmla="*/ 0 w 152400"/>
              <a:gd name="T1" fmla="*/ 0 h 152400"/>
              <a:gd name="T2" fmla="*/ 152400 w 152400"/>
              <a:gd name="T3" fmla="*/ 152400 h 152400"/>
            </a:gdLst>
            <a:ahLst/>
            <a:cxnLst/>
            <a:rect l="T0" t="T1" r="T2" b="T3"/>
            <a:pathLst>
              <a:path w="152400" h="152400">
                <a:moveTo>
                  <a:pt x="0" y="152400"/>
                </a:moveTo>
                <a:lnTo>
                  <a:pt x="152400" y="152400"/>
                </a:lnTo>
                <a:lnTo>
                  <a:pt x="152400" y="0"/>
                </a:lnTo>
                <a:lnTo>
                  <a:pt x="0" y="0"/>
                </a:lnTo>
                <a:lnTo>
                  <a:pt x="0" y="152400"/>
                </a:lnTo>
                <a:close/>
              </a:path>
            </a:pathLst>
          </a:custGeom>
          <a:solidFill>
            <a:srgbClr val="0066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323" name="object 60"/>
          <p:cNvSpPr>
            <a:spLocks noChangeArrowheads="1"/>
          </p:cNvSpPr>
          <p:nvPr/>
        </p:nvSpPr>
        <p:spPr bwMode="auto">
          <a:xfrm>
            <a:off x="351692" y="1479550"/>
            <a:ext cx="140677" cy="152400"/>
          </a:xfrm>
          <a:custGeom>
            <a:avLst/>
            <a:gdLst>
              <a:gd name="T0" fmla="*/ 0 w 152400"/>
              <a:gd name="T1" fmla="*/ 0 h 152400"/>
              <a:gd name="T2" fmla="*/ 152400 w 152400"/>
              <a:gd name="T3" fmla="*/ 152400 h 152400"/>
            </a:gdLst>
            <a:ahLst/>
            <a:cxnLst/>
            <a:rect l="T0" t="T1" r="T2" b="T3"/>
            <a:pathLst>
              <a:path w="152400" h="152400">
                <a:moveTo>
                  <a:pt x="0" y="152400"/>
                </a:moveTo>
                <a:lnTo>
                  <a:pt x="152400" y="152400"/>
                </a:lnTo>
                <a:lnTo>
                  <a:pt x="152400" y="0"/>
                </a:lnTo>
                <a:lnTo>
                  <a:pt x="0" y="0"/>
                </a:lnTo>
                <a:lnTo>
                  <a:pt x="0" y="152400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324" name="object 61"/>
          <p:cNvSpPr>
            <a:spLocks noChangeArrowheads="1"/>
          </p:cNvSpPr>
          <p:nvPr/>
        </p:nvSpPr>
        <p:spPr bwMode="auto">
          <a:xfrm>
            <a:off x="351692" y="1708150"/>
            <a:ext cx="140677" cy="152400"/>
          </a:xfrm>
          <a:custGeom>
            <a:avLst/>
            <a:gdLst>
              <a:gd name="T0" fmla="*/ 0 w 152400"/>
              <a:gd name="T1" fmla="*/ 0 h 152400"/>
              <a:gd name="T2" fmla="*/ 152400 w 152400"/>
              <a:gd name="T3" fmla="*/ 152400 h 152400"/>
            </a:gdLst>
            <a:ahLst/>
            <a:cxnLst/>
            <a:rect l="T0" t="T1" r="T2" b="T3"/>
            <a:pathLst>
              <a:path w="152400" h="152400">
                <a:moveTo>
                  <a:pt x="0" y="152400"/>
                </a:moveTo>
                <a:lnTo>
                  <a:pt x="152400" y="152400"/>
                </a:lnTo>
                <a:lnTo>
                  <a:pt x="152400" y="0"/>
                </a:lnTo>
                <a:lnTo>
                  <a:pt x="0" y="0"/>
                </a:lnTo>
                <a:lnTo>
                  <a:pt x="0" y="152400"/>
                </a:lnTo>
                <a:close/>
              </a:path>
            </a:pathLst>
          </a:custGeom>
          <a:solidFill>
            <a:srgbClr val="006FC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325" name="object 62"/>
          <p:cNvSpPr>
            <a:spLocks noChangeArrowheads="1"/>
          </p:cNvSpPr>
          <p:nvPr/>
        </p:nvSpPr>
        <p:spPr bwMode="auto">
          <a:xfrm>
            <a:off x="351692" y="1936750"/>
            <a:ext cx="140677" cy="152400"/>
          </a:xfrm>
          <a:custGeom>
            <a:avLst/>
            <a:gdLst>
              <a:gd name="T0" fmla="*/ 0 w 152400"/>
              <a:gd name="T1" fmla="*/ 0 h 152400"/>
              <a:gd name="T2" fmla="*/ 152400 w 152400"/>
              <a:gd name="T3" fmla="*/ 152400 h 152400"/>
            </a:gdLst>
            <a:ahLst/>
            <a:cxnLst/>
            <a:rect l="T0" t="T1" r="T2" b="T3"/>
            <a:pathLst>
              <a:path w="152400" h="152400">
                <a:moveTo>
                  <a:pt x="0" y="152400"/>
                </a:moveTo>
                <a:lnTo>
                  <a:pt x="152400" y="152400"/>
                </a:lnTo>
                <a:lnTo>
                  <a:pt x="152400" y="0"/>
                </a:lnTo>
                <a:lnTo>
                  <a:pt x="0" y="0"/>
                </a:lnTo>
                <a:lnTo>
                  <a:pt x="0" y="152400"/>
                </a:lnTo>
                <a:close/>
              </a:path>
            </a:pathLst>
          </a:custGeom>
          <a:solidFill>
            <a:srgbClr val="996633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326" name="object 63"/>
          <p:cNvSpPr txBox="1">
            <a:spLocks noChangeArrowheads="1"/>
          </p:cNvSpPr>
          <p:nvPr/>
        </p:nvSpPr>
        <p:spPr bwMode="auto">
          <a:xfrm>
            <a:off x="534866" y="1184275"/>
            <a:ext cx="3310303" cy="1310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2700">
              <a:lnSpc>
                <a:spcPts val="1900"/>
              </a:lnSpc>
            </a:pPr>
            <a:r>
              <a:rPr lang="en-US" sz="1600" b="1" dirty="0"/>
              <a:t>NRE</a:t>
            </a:r>
            <a:endParaRPr lang="en-US" sz="1600" dirty="0"/>
          </a:p>
          <a:p>
            <a:pPr marL="12700">
              <a:lnSpc>
                <a:spcPct val="92000"/>
              </a:lnSpc>
              <a:spcBef>
                <a:spcPts val="138"/>
              </a:spcBef>
            </a:pPr>
            <a:r>
              <a:rPr lang="en-US" sz="1600" b="1" dirty="0"/>
              <a:t>Oil  </a:t>
            </a:r>
            <a:endParaRPr lang="en-US" sz="1600" b="1" dirty="0" smtClean="0"/>
          </a:p>
          <a:p>
            <a:pPr marL="12700">
              <a:lnSpc>
                <a:spcPct val="92000"/>
              </a:lnSpc>
              <a:spcBef>
                <a:spcPts val="138"/>
              </a:spcBef>
            </a:pPr>
            <a:r>
              <a:rPr lang="en-US" sz="1600" b="1" dirty="0" smtClean="0"/>
              <a:t>Gas  </a:t>
            </a:r>
          </a:p>
          <a:p>
            <a:pPr marL="12700">
              <a:lnSpc>
                <a:spcPct val="92000"/>
              </a:lnSpc>
              <a:spcBef>
                <a:spcPts val="138"/>
              </a:spcBef>
            </a:pPr>
            <a:r>
              <a:rPr lang="en-US" sz="1600" b="1" dirty="0" smtClean="0"/>
              <a:t>Coal</a:t>
            </a:r>
            <a:endParaRPr lang="en-US" sz="1600" dirty="0"/>
          </a:p>
          <a:p>
            <a:pPr marL="12700">
              <a:spcBef>
                <a:spcPts val="775"/>
              </a:spcBef>
            </a:pPr>
            <a:endParaRPr lang="en-US" sz="1600" dirty="0"/>
          </a:p>
        </p:txBody>
      </p:sp>
      <p:sp>
        <p:nvSpPr>
          <p:cNvPr id="11327" name="object 66"/>
          <p:cNvSpPr txBox="1">
            <a:spLocks noChangeArrowheads="1"/>
          </p:cNvSpPr>
          <p:nvPr/>
        </p:nvSpPr>
        <p:spPr bwMode="auto">
          <a:xfrm>
            <a:off x="7608277" y="5132389"/>
            <a:ext cx="40005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23813"/>
            <a:r>
              <a:rPr lang="en-US" sz="1200" b="1">
                <a:solidFill>
                  <a:srgbClr val="FF0000"/>
                </a:solidFill>
              </a:rPr>
              <a:t>7,000</a:t>
            </a:r>
            <a:endParaRPr lang="en-US" sz="1200"/>
          </a:p>
          <a:p>
            <a:pPr marL="23813"/>
            <a:r>
              <a:rPr lang="en-US" sz="1200" b="1">
                <a:solidFill>
                  <a:srgbClr val="FF0000"/>
                </a:solidFill>
              </a:rPr>
              <a:t>Kwh /  Cap.</a:t>
            </a:r>
            <a:endParaRPr lang="en-US" sz="1200"/>
          </a:p>
        </p:txBody>
      </p:sp>
      <p:cxnSp>
        <p:nvCxnSpPr>
          <p:cNvPr id="68" name="Straight Arrow Connector 67"/>
          <p:cNvCxnSpPr/>
          <p:nvPr/>
        </p:nvCxnSpPr>
        <p:spPr>
          <a:xfrm rot="5400000">
            <a:off x="2551967" y="3161567"/>
            <a:ext cx="381000" cy="14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 rot="5400000">
            <a:off x="7688141" y="3161567"/>
            <a:ext cx="381000" cy="14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 rot="5400000" flipH="1" flipV="1">
            <a:off x="4842364" y="4037866"/>
            <a:ext cx="304800" cy="14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1689080"/>
            <a:ext cx="7848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   Geothermal </a:t>
            </a:r>
            <a:r>
              <a:rPr lang="en-US" sz="2400" dirty="0"/>
              <a:t>Energy can not be transferred or </a:t>
            </a:r>
            <a:r>
              <a:rPr lang="en-US" sz="2400" dirty="0" smtClean="0"/>
              <a:t>exported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 The </a:t>
            </a:r>
            <a:r>
              <a:rPr lang="en-US" sz="2400" dirty="0">
                <a:solidFill>
                  <a:schemeClr val="bg1"/>
                </a:solidFill>
              </a:rPr>
              <a:t>geothermal power plant have to be used as a base </a:t>
            </a:r>
            <a:r>
              <a:rPr lang="en-US" sz="2400" dirty="0" smtClean="0">
                <a:solidFill>
                  <a:schemeClr val="bg1"/>
                </a:solidFill>
              </a:rPr>
              <a:t>load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 </a:t>
            </a:r>
            <a:r>
              <a:rPr lang="en-US" sz="2400" dirty="0">
                <a:solidFill>
                  <a:schemeClr val="bg1"/>
                </a:solidFill>
              </a:rPr>
              <a:t>There should be a Power Purchase Agreement (PPA</a:t>
            </a:r>
            <a:r>
              <a:rPr lang="en-US" sz="2400" dirty="0" smtClean="0">
                <a:solidFill>
                  <a:schemeClr val="bg1"/>
                </a:solidFill>
              </a:rPr>
              <a:t>) before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     activities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 Investor </a:t>
            </a:r>
            <a:r>
              <a:rPr lang="en-US" sz="2400" dirty="0">
                <a:solidFill>
                  <a:schemeClr val="bg1"/>
                </a:solidFill>
              </a:rPr>
              <a:t>generally calculate the cost of production using </a:t>
            </a:r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   the </a:t>
            </a:r>
            <a:r>
              <a:rPr lang="en-US" sz="2400" dirty="0">
                <a:solidFill>
                  <a:schemeClr val="bg1"/>
                </a:solidFill>
              </a:rPr>
              <a:t>highest </a:t>
            </a:r>
            <a:r>
              <a:rPr lang="en-US" sz="2400" dirty="0" smtClean="0">
                <a:solidFill>
                  <a:schemeClr val="bg1"/>
                </a:solidFill>
              </a:rPr>
              <a:t>number </a:t>
            </a:r>
            <a:r>
              <a:rPr lang="en-US" sz="2400" dirty="0">
                <a:solidFill>
                  <a:schemeClr val="bg1"/>
                </a:solidFill>
              </a:rPr>
              <a:t>of drilling failure rates with lowest </a:t>
            </a:r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   potential </a:t>
            </a:r>
            <a:r>
              <a:rPr lang="en-US" sz="2400" dirty="0">
                <a:solidFill>
                  <a:schemeClr val="bg1"/>
                </a:solidFill>
              </a:rPr>
              <a:t>numbers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33600" y="533400"/>
            <a:ext cx="5091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The  </a:t>
            </a:r>
            <a:r>
              <a:rPr lang="en-US" sz="2800" b="1" dirty="0" err="1" smtClean="0"/>
              <a:t>Chracteristic</a:t>
            </a:r>
            <a:r>
              <a:rPr lang="en-US" sz="2800" b="1" dirty="0" smtClean="0"/>
              <a:t>  of Geothermal</a:t>
            </a:r>
            <a:endParaRPr lang="en-US" sz="28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1689080"/>
            <a:ext cx="7848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   </a:t>
            </a: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Geothermal </a:t>
            </a:r>
            <a:r>
              <a:rPr lang="en-US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Energy can not be transferred or </a:t>
            </a: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exported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/>
              <a:t> </a:t>
            </a:r>
            <a:r>
              <a:rPr lang="en-US" sz="2400" dirty="0" smtClean="0"/>
              <a:t>  The </a:t>
            </a:r>
            <a:r>
              <a:rPr lang="en-US" sz="2400" dirty="0"/>
              <a:t>geothermal power plant have to be used as a base </a:t>
            </a:r>
            <a:r>
              <a:rPr lang="en-US" sz="2400" dirty="0" smtClean="0"/>
              <a:t>load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 </a:t>
            </a:r>
            <a:r>
              <a:rPr lang="en-US" sz="2400" dirty="0">
                <a:solidFill>
                  <a:schemeClr val="bg1"/>
                </a:solidFill>
              </a:rPr>
              <a:t>There should be a Power Purchase Agreement (PPA</a:t>
            </a:r>
            <a:r>
              <a:rPr lang="en-US" sz="2400" dirty="0" smtClean="0">
                <a:solidFill>
                  <a:schemeClr val="bg1"/>
                </a:solidFill>
              </a:rPr>
              <a:t>) before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     activities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 Investor </a:t>
            </a:r>
            <a:r>
              <a:rPr lang="en-US" sz="2400" dirty="0">
                <a:solidFill>
                  <a:schemeClr val="bg1"/>
                </a:solidFill>
              </a:rPr>
              <a:t>generally calculate the cost of production using </a:t>
            </a:r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   the </a:t>
            </a:r>
            <a:r>
              <a:rPr lang="en-US" sz="2400" dirty="0">
                <a:solidFill>
                  <a:schemeClr val="bg1"/>
                </a:solidFill>
              </a:rPr>
              <a:t>highest </a:t>
            </a:r>
            <a:r>
              <a:rPr lang="en-US" sz="2400" dirty="0" smtClean="0">
                <a:solidFill>
                  <a:schemeClr val="bg1"/>
                </a:solidFill>
              </a:rPr>
              <a:t>number </a:t>
            </a:r>
            <a:r>
              <a:rPr lang="en-US" sz="2400" dirty="0">
                <a:solidFill>
                  <a:schemeClr val="bg1"/>
                </a:solidFill>
              </a:rPr>
              <a:t>of drilling failure rates with lowest </a:t>
            </a:r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   potential </a:t>
            </a:r>
            <a:r>
              <a:rPr lang="en-US" sz="2400" dirty="0">
                <a:solidFill>
                  <a:schemeClr val="bg1"/>
                </a:solidFill>
              </a:rPr>
              <a:t>numbers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33600" y="533400"/>
            <a:ext cx="5091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The  </a:t>
            </a:r>
            <a:r>
              <a:rPr lang="en-US" sz="2800" b="1" dirty="0" err="1" smtClean="0"/>
              <a:t>Chracteristic</a:t>
            </a:r>
            <a:r>
              <a:rPr lang="en-US" sz="2800" b="1" dirty="0" smtClean="0"/>
              <a:t>  of Geothermal</a:t>
            </a:r>
            <a:endParaRPr lang="en-US" sz="28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1689080"/>
            <a:ext cx="7848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 Geothermal </a:t>
            </a:r>
            <a:r>
              <a:rPr lang="en-US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Energy can not be transferred or </a:t>
            </a: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exported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The </a:t>
            </a:r>
            <a:r>
              <a:rPr lang="en-US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geothermal power plant have to be used as a base </a:t>
            </a: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load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/>
              <a:t> </a:t>
            </a:r>
            <a:r>
              <a:rPr lang="en-US" sz="2400" dirty="0" smtClean="0"/>
              <a:t>  </a:t>
            </a:r>
            <a:r>
              <a:rPr lang="en-US" sz="2400" dirty="0"/>
              <a:t>There should be a Power Purchase Agreement (PPA</a:t>
            </a:r>
            <a:r>
              <a:rPr lang="en-US" sz="2400" dirty="0" smtClean="0"/>
              <a:t>) before </a:t>
            </a:r>
          </a:p>
          <a:p>
            <a:r>
              <a:rPr lang="en-US" sz="2400" dirty="0" smtClean="0"/>
              <a:t>     activities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 Investor </a:t>
            </a:r>
            <a:r>
              <a:rPr lang="en-US" sz="2400" dirty="0">
                <a:solidFill>
                  <a:schemeClr val="bg1"/>
                </a:solidFill>
              </a:rPr>
              <a:t>generally calculate the cost of production using </a:t>
            </a:r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   the </a:t>
            </a:r>
            <a:r>
              <a:rPr lang="en-US" sz="2400" dirty="0">
                <a:solidFill>
                  <a:schemeClr val="bg1"/>
                </a:solidFill>
              </a:rPr>
              <a:t>highest </a:t>
            </a:r>
            <a:r>
              <a:rPr lang="en-US" sz="2400" dirty="0" smtClean="0">
                <a:solidFill>
                  <a:schemeClr val="bg1"/>
                </a:solidFill>
              </a:rPr>
              <a:t>number </a:t>
            </a:r>
            <a:r>
              <a:rPr lang="en-US" sz="2400" dirty="0">
                <a:solidFill>
                  <a:schemeClr val="bg1"/>
                </a:solidFill>
              </a:rPr>
              <a:t>of drilling failure rates with lowest </a:t>
            </a:r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   potential </a:t>
            </a:r>
            <a:r>
              <a:rPr lang="en-US" sz="2400" dirty="0">
                <a:solidFill>
                  <a:schemeClr val="bg1"/>
                </a:solidFill>
              </a:rPr>
              <a:t>numbers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33600" y="533400"/>
            <a:ext cx="5091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The  </a:t>
            </a:r>
            <a:r>
              <a:rPr lang="en-US" sz="2800" b="1" dirty="0" err="1" smtClean="0"/>
              <a:t>Chracteristic</a:t>
            </a:r>
            <a:r>
              <a:rPr lang="en-US" sz="2800" b="1" dirty="0" smtClean="0"/>
              <a:t>  of Geothermal</a:t>
            </a:r>
            <a:endParaRPr lang="en-US" sz="28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1689080"/>
            <a:ext cx="7848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 Geothermal </a:t>
            </a:r>
            <a:r>
              <a:rPr lang="en-US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Energy can not be transferred or </a:t>
            </a: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exported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The </a:t>
            </a:r>
            <a:r>
              <a:rPr lang="en-US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geothermal power plant have to be used as a base </a:t>
            </a: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load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</a:t>
            </a:r>
            <a:r>
              <a:rPr lang="en-US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There should be a Power Purchase Agreement (PPA</a:t>
            </a: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) before </a:t>
            </a:r>
          </a:p>
          <a:p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 activities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/>
              <a:t> </a:t>
            </a:r>
            <a:r>
              <a:rPr lang="en-US" sz="2400" dirty="0" smtClean="0"/>
              <a:t>  Investor </a:t>
            </a:r>
            <a:r>
              <a:rPr lang="en-US" sz="2400" dirty="0"/>
              <a:t>generally calculate the cost of production using </a:t>
            </a:r>
            <a:endParaRPr lang="en-US" sz="2400" dirty="0" smtClean="0"/>
          </a:p>
          <a:p>
            <a:r>
              <a:rPr lang="en-US" sz="2400" dirty="0"/>
              <a:t> </a:t>
            </a:r>
            <a:r>
              <a:rPr lang="en-US" sz="2400" dirty="0" smtClean="0"/>
              <a:t>    the </a:t>
            </a:r>
            <a:r>
              <a:rPr lang="en-US" sz="2400" dirty="0"/>
              <a:t>highest </a:t>
            </a:r>
            <a:r>
              <a:rPr lang="en-US" sz="2400" dirty="0" smtClean="0"/>
              <a:t>number </a:t>
            </a:r>
            <a:r>
              <a:rPr lang="en-US" sz="2400" dirty="0"/>
              <a:t>of drilling failure rates with lowest </a:t>
            </a:r>
            <a:endParaRPr lang="en-US" sz="2400" dirty="0" smtClean="0"/>
          </a:p>
          <a:p>
            <a:r>
              <a:rPr lang="en-US" sz="2400" dirty="0"/>
              <a:t> </a:t>
            </a:r>
            <a:r>
              <a:rPr lang="en-US" sz="2400" dirty="0" smtClean="0"/>
              <a:t>    potential </a:t>
            </a:r>
            <a:r>
              <a:rPr lang="en-US" sz="2400" dirty="0"/>
              <a:t>numbers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33600" y="533400"/>
            <a:ext cx="5091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The  </a:t>
            </a:r>
            <a:r>
              <a:rPr lang="en-US" sz="2800" b="1" dirty="0" err="1" smtClean="0"/>
              <a:t>Chracteristic</a:t>
            </a:r>
            <a:r>
              <a:rPr lang="en-US" sz="2800" b="1" dirty="0" smtClean="0"/>
              <a:t>  of Geothermal</a:t>
            </a:r>
            <a:endParaRPr lang="en-US" sz="28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219200" y="914400"/>
            <a:ext cx="677942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llocating financing geothermal development through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state capital participation (PMN) to BUMN.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ssigned BUMN/Public Service Agency (BLU) to develop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geothermal plant. 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b="1" dirty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D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evelop reasonable feed-in-tariff  policy  for geothermal.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Drilling conducted by BUMN (drilling failure risk taken by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government), and sells steam to investors.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Land acquisition by the government (not by investors)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en-US" b="1" dirty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The government would have to subsidize PLN (of taker)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if  FIT  is higher than the electricity  tariff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0" y="152400"/>
            <a:ext cx="3339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STRATEGIC   POLICIES</a:t>
            </a:r>
            <a:endParaRPr lang="en-US" sz="2800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219200" y="914400"/>
            <a:ext cx="677942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llocating financing geothermal development through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state capital participation (PMN) to BUMN.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en-US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ssigned BUMN/Public Service Agency (BLU) to develop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geothermal plant. 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b="1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D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evelop reasonable feed-in-tariff  policy  for geothermal.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Drilling conducted by BUMN (drilling failure risk taken by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government), and sells steam to investors.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Land acquisition by the government (not by investors)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en-US" b="1" dirty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The government would have to subsidize PLN (of taker)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if  FIT  is higher than the electricity  tariff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0" y="152400"/>
            <a:ext cx="3339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STRATEGIC   POLICIES</a:t>
            </a:r>
            <a:endParaRPr lang="en-US" sz="2800" b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219200" y="914400"/>
            <a:ext cx="677942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llocating financing geothermal development through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state capital participation (PMN) to BUMN.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ssigned BUMN/Public Service Agency (BLU) to develop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geothermal plant. 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b="1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D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evelop reasonable feed-in-tariff  policy  for geothermal.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Drilling conducted by BUMN (drilling failure risk taken by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government), and sells steam to investors.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Land acquisition by the government (not by investors)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en-US" b="1" dirty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The government would have to subsidize PLN (of taker)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if  FIT  is higher than the electricity  tariff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0" y="152400"/>
            <a:ext cx="3339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STRATEGIC   POLICIES</a:t>
            </a:r>
            <a:endParaRPr lang="en-US" sz="2800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219200" y="914400"/>
            <a:ext cx="677942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llocating financing geothermal development through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state capital participation (PMN) to BUMN.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ssigned BUMN/Public Service Agency (BLU) to develop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geothermal plant. 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b="1" dirty="0">
              <a:solidFill>
                <a:schemeClr val="accent4">
                  <a:lumMod val="60000"/>
                  <a:lumOff val="40000"/>
                </a:schemeClr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D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evelop reasonable feed-in-tariff  policy  for geothermal.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Drilling conducted by BUMN (drilling failure risk taken by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government), and sells steam to investors.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Land acquisition by the government (not by investors)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en-US" b="1" dirty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The government would have to subsidize PLN (of taker)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if  FIT  is higher than the electricity  tariff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0" y="152400"/>
            <a:ext cx="3339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STRATEGIC   POLICIES</a:t>
            </a:r>
            <a:endParaRPr lang="en-US" sz="28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219200" y="914400"/>
            <a:ext cx="677942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llocating financing geothermal development through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state capital participation (PMN) to BUMN.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ssigned BUMN/Public Service Agency (BLU) to develop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geothermal plant. 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b="1" dirty="0">
              <a:solidFill>
                <a:schemeClr val="accent4">
                  <a:lumMod val="60000"/>
                  <a:lumOff val="40000"/>
                </a:schemeClr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D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evelop reasonable feed-in-tariff  policy  for geothermal.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Drilling conducted by BUMN (drilling failure risk taken by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government), and sells steam to investors.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Land acquisition by the government (not by investors)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en-US" b="1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The government would have to subsidize PLN (of taker)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if  FIT  is higher than the electricity  tariff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0" y="152400"/>
            <a:ext cx="3339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STRATEGIC   POLICIES</a:t>
            </a:r>
            <a:endParaRPr lang="en-US" sz="2800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219200" y="914400"/>
            <a:ext cx="677942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llocating financing geothermal development through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state capital participation (PMN) to BUMN.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ssigned BUMN/Public Service Agency (BLU) to develop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geothermal plant. 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b="1" dirty="0">
              <a:solidFill>
                <a:schemeClr val="accent4">
                  <a:lumMod val="60000"/>
                  <a:lumOff val="40000"/>
                </a:schemeClr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D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evelop reasonable feed-in-tariff  policy  for geothermal.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Drilling conducted by BUMN (drilling failure risk taken by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government), and sells steam to investors.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Land acquisition by the government (not by investors)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en-US" b="1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The government would have to subsidize PLN (of taker)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if  FIT  is higher than the electricity  tariff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0" y="152400"/>
            <a:ext cx="3339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STRATEGIC   POLICIES</a:t>
            </a:r>
            <a:endParaRPr lang="en-US" sz="2800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381000"/>
            <a:ext cx="792678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 smtClean="0"/>
              <a:t>The  Development  of Science and Technology </a:t>
            </a:r>
          </a:p>
          <a:p>
            <a:pPr algn="ctr">
              <a:lnSpc>
                <a:spcPct val="150000"/>
              </a:lnSpc>
            </a:pPr>
            <a:r>
              <a:rPr lang="en-US" sz="3200" i="1" dirty="0" smtClean="0"/>
              <a:t>of Geothermal  should exist  in and come from </a:t>
            </a:r>
          </a:p>
          <a:p>
            <a:pPr algn="ctr">
              <a:lnSpc>
                <a:spcPct val="150000"/>
              </a:lnSpc>
            </a:pPr>
            <a:r>
              <a:rPr lang="en-US" sz="3200" i="1" dirty="0" smtClean="0"/>
              <a:t>Indonesia  </a:t>
            </a:r>
          </a:p>
          <a:p>
            <a:pPr algn="ctr">
              <a:lnSpc>
                <a:spcPct val="150000"/>
              </a:lnSpc>
            </a:pPr>
            <a:r>
              <a:rPr lang="en-US" sz="3200" i="1" dirty="0" smtClean="0"/>
              <a:t>because  we have The  largest </a:t>
            </a:r>
            <a:r>
              <a:rPr lang="en-US" sz="3200" i="1" dirty="0" err="1" smtClean="0"/>
              <a:t>potensial</a:t>
            </a:r>
            <a:r>
              <a:rPr lang="en-US" sz="3200" i="1" dirty="0" smtClean="0"/>
              <a:t> </a:t>
            </a:r>
          </a:p>
          <a:p>
            <a:pPr algn="ctr">
              <a:lnSpc>
                <a:spcPct val="150000"/>
              </a:lnSpc>
            </a:pPr>
            <a:r>
              <a:rPr lang="en-US" sz="3200" i="1" dirty="0" smtClean="0"/>
              <a:t>of geothermal resources  </a:t>
            </a:r>
          </a:p>
          <a:p>
            <a:pPr algn="ctr">
              <a:lnSpc>
                <a:spcPct val="150000"/>
              </a:lnSpc>
            </a:pPr>
            <a:r>
              <a:rPr lang="en-US" sz="3200" i="1" dirty="0" smtClean="0"/>
              <a:t>in the world</a:t>
            </a:r>
            <a:endParaRPr lang="en-US" sz="32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3505200" y="5562600"/>
            <a:ext cx="24852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THANK YOU</a:t>
            </a:r>
            <a:endParaRPr lang="en-US" sz="36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1047</TotalTime>
  <Words>1254</Words>
  <Application>Microsoft Office PowerPoint</Application>
  <PresentationFormat>On-screen Show (4:3)</PresentationFormat>
  <Paragraphs>220</Paragraphs>
  <Slides>21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ENERGY  MIX  TARGET  TO  2050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den14-k</dc:creator>
  <cp:lastModifiedBy>den14-k</cp:lastModifiedBy>
  <cp:revision>5</cp:revision>
  <dcterms:created xsi:type="dcterms:W3CDTF">2016-10-24T07:32:17Z</dcterms:created>
  <dcterms:modified xsi:type="dcterms:W3CDTF">2016-10-25T00:59:41Z</dcterms:modified>
</cp:coreProperties>
</file>